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3.xml" ContentType="application/vnd.openxmlformats-officedocument.theme+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theme/theme4.xml" ContentType="application/vnd.openxmlformats-officedocument.theme+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theme/theme5.xml" ContentType="application/vnd.openxmlformats-officedocument.theme+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theme/theme6.xml" ContentType="application/vnd.openxmlformats-officedocument.theme+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theme/theme7.xml" ContentType="application/vnd.openxmlformats-officedocument.theme+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slideLayouts/slideLayout79.xml" ContentType="application/vnd.openxmlformats-officedocument.presentationml.slideLayout+xml"/>
  <Override PartName="/ppt/slideLayouts/slideLayout80.xml" ContentType="application/vnd.openxmlformats-officedocument.presentationml.slideLayout+xml"/>
  <Override PartName="/ppt/slideLayouts/slideLayout81.xml" ContentType="application/vnd.openxmlformats-officedocument.presentationml.slideLayout+xml"/>
  <Override PartName="/ppt/theme/theme8.xml" ContentType="application/vnd.openxmlformats-officedocument.theme+xml"/>
  <Override PartName="/ppt/slideLayouts/slideLayout82.xml" ContentType="application/vnd.openxmlformats-officedocument.presentationml.slideLayout+xml"/>
  <Override PartName="/ppt/slideLayouts/slideLayout83.xml" ContentType="application/vnd.openxmlformats-officedocument.presentationml.slideLayout+xml"/>
  <Override PartName="/ppt/slideLayouts/slideLayout84.xml" ContentType="application/vnd.openxmlformats-officedocument.presentationml.slideLayout+xml"/>
  <Override PartName="/ppt/slideLayouts/slideLayout85.xml" ContentType="application/vnd.openxmlformats-officedocument.presentationml.slideLayout+xml"/>
  <Override PartName="/ppt/slideLayouts/slideLayout86.xml" ContentType="application/vnd.openxmlformats-officedocument.presentationml.slideLayout+xml"/>
  <Override PartName="/ppt/slideLayouts/slideLayout87.xml" ContentType="application/vnd.openxmlformats-officedocument.presentationml.slideLayout+xml"/>
  <Override PartName="/ppt/slideLayouts/slideLayout88.xml" ContentType="application/vnd.openxmlformats-officedocument.presentationml.slideLayout+xml"/>
  <Override PartName="/ppt/slideLayouts/slideLayout89.xml" ContentType="application/vnd.openxmlformats-officedocument.presentationml.slideLayout+xml"/>
  <Override PartName="/ppt/slideLayouts/slideLayout90.xml" ContentType="application/vnd.openxmlformats-officedocument.presentationml.slideLayout+xml"/>
  <Override PartName="/ppt/slideLayouts/slideLayout91.xml" ContentType="application/vnd.openxmlformats-officedocument.presentationml.slideLayout+xml"/>
  <Override PartName="/ppt/slideLayouts/slideLayout92.xml" ContentType="application/vnd.openxmlformats-officedocument.presentationml.slideLayout+xml"/>
  <Override PartName="/ppt/slideLayouts/slideLayout93.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93455" r:id="rId4"/>
    <p:sldMasterId id="2147493666" r:id="rId5"/>
    <p:sldMasterId id="2147493674" r:id="rId6"/>
    <p:sldMasterId id="2147493687" r:id="rId7"/>
    <p:sldMasterId id="2147493700" r:id="rId8"/>
    <p:sldMasterId id="2147493712" r:id="rId9"/>
    <p:sldMasterId id="2147493725" r:id="rId10"/>
    <p:sldMasterId id="2147493734" r:id="rId11"/>
    <p:sldMasterId id="2147493747" r:id="rId12"/>
  </p:sldMasterIdLst>
  <p:notesMasterIdLst>
    <p:notesMasterId r:id="rId101"/>
  </p:notesMasterIdLst>
  <p:handoutMasterIdLst>
    <p:handoutMasterId r:id="rId102"/>
  </p:handoutMasterIdLst>
  <p:sldIdLst>
    <p:sldId id="854" r:id="rId13"/>
    <p:sldId id="1047" r:id="rId14"/>
    <p:sldId id="1165" r:id="rId15"/>
    <p:sldId id="1170" r:id="rId16"/>
    <p:sldId id="1178" r:id="rId17"/>
    <p:sldId id="1177" r:id="rId18"/>
    <p:sldId id="1171" r:id="rId19"/>
    <p:sldId id="1179" r:id="rId20"/>
    <p:sldId id="1172" r:id="rId21"/>
    <p:sldId id="1052" r:id="rId22"/>
    <p:sldId id="1077" r:id="rId23"/>
    <p:sldId id="1167" r:id="rId24"/>
    <p:sldId id="1168" r:id="rId25"/>
    <p:sldId id="1158" r:id="rId26"/>
    <p:sldId id="369" r:id="rId27"/>
    <p:sldId id="1093" r:id="rId28"/>
    <p:sldId id="371" r:id="rId29"/>
    <p:sldId id="372" r:id="rId30"/>
    <p:sldId id="1094" r:id="rId31"/>
    <p:sldId id="374" r:id="rId32"/>
    <p:sldId id="1095" r:id="rId33"/>
    <p:sldId id="1096" r:id="rId34"/>
    <p:sldId id="1097" r:id="rId35"/>
    <p:sldId id="1098" r:id="rId36"/>
    <p:sldId id="1099" r:id="rId37"/>
    <p:sldId id="380" r:id="rId38"/>
    <p:sldId id="381" r:id="rId39"/>
    <p:sldId id="1100" r:id="rId40"/>
    <p:sldId id="383" r:id="rId41"/>
    <p:sldId id="1159" r:id="rId42"/>
    <p:sldId id="1105" r:id="rId43"/>
    <p:sldId id="1106" r:id="rId44"/>
    <p:sldId id="1109" r:id="rId45"/>
    <p:sldId id="1064" r:id="rId46"/>
    <p:sldId id="1173" r:id="rId47"/>
    <p:sldId id="1065" r:id="rId48"/>
    <p:sldId id="397" r:id="rId49"/>
    <p:sldId id="1068" r:id="rId50"/>
    <p:sldId id="399" r:id="rId51"/>
    <p:sldId id="1101" r:id="rId52"/>
    <p:sldId id="1066" r:id="rId53"/>
    <p:sldId id="368" r:id="rId54"/>
    <p:sldId id="1118" r:id="rId55"/>
    <p:sldId id="395" r:id="rId56"/>
    <p:sldId id="396" r:id="rId57"/>
    <p:sldId id="1119" r:id="rId58"/>
    <p:sldId id="1108" r:id="rId59"/>
    <p:sldId id="402" r:id="rId60"/>
    <p:sldId id="1174" r:id="rId61"/>
    <p:sldId id="1175" r:id="rId62"/>
    <p:sldId id="1176" r:id="rId63"/>
    <p:sldId id="1110" r:id="rId64"/>
    <p:sldId id="1120" r:id="rId65"/>
    <p:sldId id="1121" r:id="rId66"/>
    <p:sldId id="1122" r:id="rId67"/>
    <p:sldId id="1132" r:id="rId68"/>
    <p:sldId id="1133" r:id="rId69"/>
    <p:sldId id="462" r:id="rId70"/>
    <p:sldId id="464" r:id="rId71"/>
    <p:sldId id="465" r:id="rId72"/>
    <p:sldId id="466" r:id="rId73"/>
    <p:sldId id="467" r:id="rId74"/>
    <p:sldId id="468" r:id="rId75"/>
    <p:sldId id="469" r:id="rId76"/>
    <p:sldId id="393" r:id="rId77"/>
    <p:sldId id="394" r:id="rId78"/>
    <p:sldId id="1160" r:id="rId79"/>
    <p:sldId id="575" r:id="rId80"/>
    <p:sldId id="576" r:id="rId81"/>
    <p:sldId id="577" r:id="rId82"/>
    <p:sldId id="578" r:id="rId83"/>
    <p:sldId id="584" r:id="rId84"/>
    <p:sldId id="579" r:id="rId85"/>
    <p:sldId id="340" r:id="rId86"/>
    <p:sldId id="433" r:id="rId87"/>
    <p:sldId id="434" r:id="rId88"/>
    <p:sldId id="435" r:id="rId89"/>
    <p:sldId id="436" r:id="rId90"/>
    <p:sldId id="426" r:id="rId91"/>
    <p:sldId id="427" r:id="rId92"/>
    <p:sldId id="643" r:id="rId93"/>
    <p:sldId id="644" r:id="rId94"/>
    <p:sldId id="646" r:id="rId95"/>
    <p:sldId id="645" r:id="rId96"/>
    <p:sldId id="647" r:id="rId97"/>
    <p:sldId id="648" r:id="rId98"/>
    <p:sldId id="452" r:id="rId99"/>
    <p:sldId id="1161" r:id="rId100"/>
  </p:sldIdLst>
  <p:sldSz cx="9144000" cy="5143500" type="screen16x9"/>
  <p:notesSz cx="6858000" cy="9144000"/>
  <p:defaultTextStyle>
    <a:defPPr>
      <a:defRPr lang="en-US"/>
    </a:defPPr>
    <a:lvl1pPr algn="l" defTabSz="457200" rtl="0" fontAlgn="base">
      <a:spcBef>
        <a:spcPct val="0"/>
      </a:spcBef>
      <a:spcAft>
        <a:spcPct val="0"/>
      </a:spcAft>
      <a:defRPr kern="1200">
        <a:solidFill>
          <a:schemeClr val="tx1"/>
        </a:solidFill>
        <a:latin typeface="Calibri" charset="0"/>
        <a:ea typeface="ＭＳ Ｐゴシック" charset="-128"/>
        <a:cs typeface="+mn-cs"/>
      </a:defRPr>
    </a:lvl1pPr>
    <a:lvl2pPr marL="457200" algn="l" defTabSz="457200" rtl="0" fontAlgn="base">
      <a:spcBef>
        <a:spcPct val="0"/>
      </a:spcBef>
      <a:spcAft>
        <a:spcPct val="0"/>
      </a:spcAft>
      <a:defRPr kern="1200">
        <a:solidFill>
          <a:schemeClr val="tx1"/>
        </a:solidFill>
        <a:latin typeface="Calibri" charset="0"/>
        <a:ea typeface="ＭＳ Ｐゴシック" charset="-128"/>
        <a:cs typeface="+mn-cs"/>
      </a:defRPr>
    </a:lvl2pPr>
    <a:lvl3pPr marL="914400" algn="l" defTabSz="457200" rtl="0" fontAlgn="base">
      <a:spcBef>
        <a:spcPct val="0"/>
      </a:spcBef>
      <a:spcAft>
        <a:spcPct val="0"/>
      </a:spcAft>
      <a:defRPr kern="1200">
        <a:solidFill>
          <a:schemeClr val="tx1"/>
        </a:solidFill>
        <a:latin typeface="Calibri" charset="0"/>
        <a:ea typeface="ＭＳ Ｐゴシック" charset="-128"/>
        <a:cs typeface="+mn-cs"/>
      </a:defRPr>
    </a:lvl3pPr>
    <a:lvl4pPr marL="1371600" algn="l" defTabSz="457200" rtl="0" fontAlgn="base">
      <a:spcBef>
        <a:spcPct val="0"/>
      </a:spcBef>
      <a:spcAft>
        <a:spcPct val="0"/>
      </a:spcAft>
      <a:defRPr kern="1200">
        <a:solidFill>
          <a:schemeClr val="tx1"/>
        </a:solidFill>
        <a:latin typeface="Calibri" charset="0"/>
        <a:ea typeface="ＭＳ Ｐゴシック" charset="-128"/>
        <a:cs typeface="+mn-cs"/>
      </a:defRPr>
    </a:lvl4pPr>
    <a:lvl5pPr marL="1828800" algn="l" defTabSz="457200" rtl="0" fontAlgn="base">
      <a:spcBef>
        <a:spcPct val="0"/>
      </a:spcBef>
      <a:spcAft>
        <a:spcPct val="0"/>
      </a:spcAft>
      <a:defRPr kern="1200">
        <a:solidFill>
          <a:schemeClr val="tx1"/>
        </a:solidFill>
        <a:latin typeface="Calibri" charset="0"/>
        <a:ea typeface="ＭＳ Ｐゴシック" charset="-128"/>
        <a:cs typeface="+mn-cs"/>
      </a:defRPr>
    </a:lvl5pPr>
    <a:lvl6pPr marL="2286000" algn="l" defTabSz="914400" rtl="0" eaLnBrk="1" latinLnBrk="0" hangingPunct="1">
      <a:defRPr kern="1200">
        <a:solidFill>
          <a:schemeClr val="tx1"/>
        </a:solidFill>
        <a:latin typeface="Calibri" charset="0"/>
        <a:ea typeface="ＭＳ Ｐゴシック" charset="-128"/>
        <a:cs typeface="+mn-cs"/>
      </a:defRPr>
    </a:lvl6pPr>
    <a:lvl7pPr marL="2743200" algn="l" defTabSz="914400" rtl="0" eaLnBrk="1" latinLnBrk="0" hangingPunct="1">
      <a:defRPr kern="1200">
        <a:solidFill>
          <a:schemeClr val="tx1"/>
        </a:solidFill>
        <a:latin typeface="Calibri" charset="0"/>
        <a:ea typeface="ＭＳ Ｐゴシック" charset="-128"/>
        <a:cs typeface="+mn-cs"/>
      </a:defRPr>
    </a:lvl7pPr>
    <a:lvl8pPr marL="3200400" algn="l" defTabSz="914400" rtl="0" eaLnBrk="1" latinLnBrk="0" hangingPunct="1">
      <a:defRPr kern="1200">
        <a:solidFill>
          <a:schemeClr val="tx1"/>
        </a:solidFill>
        <a:latin typeface="Calibri" charset="0"/>
        <a:ea typeface="ＭＳ Ｐゴシック" charset="-128"/>
        <a:cs typeface="+mn-cs"/>
      </a:defRPr>
    </a:lvl8pPr>
    <a:lvl9pPr marL="3657600" algn="l" defTabSz="914400" rtl="0" eaLnBrk="1" latinLnBrk="0" hangingPunct="1">
      <a:defRPr kern="1200">
        <a:solidFill>
          <a:schemeClr val="tx1"/>
        </a:solidFill>
        <a:latin typeface="Calibri" charset="0"/>
        <a:ea typeface="ＭＳ Ｐゴシック" charset="-128"/>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2C64"/>
    <a:srgbClr val="32AA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495"/>
    <p:restoredTop sz="96860"/>
  </p:normalViewPr>
  <p:slideViewPr>
    <p:cSldViewPr snapToObjects="1">
      <p:cViewPr varScale="1">
        <p:scale>
          <a:sx n="195" d="100"/>
          <a:sy n="195" d="100"/>
        </p:scale>
        <p:origin x="504" y="136"/>
      </p:cViewPr>
      <p:guideLst>
        <p:guide orient="horz" pos="1620"/>
        <p:guide pos="2880"/>
      </p:guideLst>
    </p:cSldViewPr>
  </p:slideViewPr>
  <p:outlineViewPr>
    <p:cViewPr>
      <p:scale>
        <a:sx n="33" d="100"/>
        <a:sy n="33" d="100"/>
      </p:scale>
      <p:origin x="0" y="-26648"/>
    </p:cViewPr>
  </p:outlineViewPr>
  <p:notesTextViewPr>
    <p:cViewPr>
      <p:scale>
        <a:sx n="100" d="100"/>
        <a:sy n="100" d="100"/>
      </p:scale>
      <p:origin x="0" y="0"/>
    </p:cViewPr>
  </p:notesTextViewPr>
  <p:sorterViewPr>
    <p:cViewPr varScale="1">
      <p:scale>
        <a:sx n="1" d="1"/>
        <a:sy n="1" d="1"/>
      </p:scale>
      <p:origin x="0" y="-22824"/>
    </p:cViewPr>
  </p:sorterViewPr>
  <p:notesViewPr>
    <p:cSldViewPr snapToObjects="1">
      <p:cViewPr varScale="1">
        <p:scale>
          <a:sx n="107" d="100"/>
          <a:sy n="107" d="100"/>
        </p:scale>
        <p:origin x="3648" y="184"/>
      </p:cViewPr>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14.xml"/><Relationship Id="rId21" Type="http://schemas.openxmlformats.org/officeDocument/2006/relationships/slide" Target="slides/slide9.xml"/><Relationship Id="rId42" Type="http://schemas.openxmlformats.org/officeDocument/2006/relationships/slide" Target="slides/slide30.xml"/><Relationship Id="rId47" Type="http://schemas.openxmlformats.org/officeDocument/2006/relationships/slide" Target="slides/slide35.xml"/><Relationship Id="rId63" Type="http://schemas.openxmlformats.org/officeDocument/2006/relationships/slide" Target="slides/slide51.xml"/><Relationship Id="rId68" Type="http://schemas.openxmlformats.org/officeDocument/2006/relationships/slide" Target="slides/slide56.xml"/><Relationship Id="rId84" Type="http://schemas.openxmlformats.org/officeDocument/2006/relationships/slide" Target="slides/slide72.xml"/><Relationship Id="rId89" Type="http://schemas.openxmlformats.org/officeDocument/2006/relationships/slide" Target="slides/slide77.xml"/><Relationship Id="rId16" Type="http://schemas.openxmlformats.org/officeDocument/2006/relationships/slide" Target="slides/slide4.xml"/><Relationship Id="rId11" Type="http://schemas.openxmlformats.org/officeDocument/2006/relationships/slideMaster" Target="slideMasters/slideMaster8.xml"/><Relationship Id="rId32" Type="http://schemas.openxmlformats.org/officeDocument/2006/relationships/slide" Target="slides/slide20.xml"/><Relationship Id="rId37" Type="http://schemas.openxmlformats.org/officeDocument/2006/relationships/slide" Target="slides/slide25.xml"/><Relationship Id="rId53" Type="http://schemas.openxmlformats.org/officeDocument/2006/relationships/slide" Target="slides/slide41.xml"/><Relationship Id="rId58" Type="http://schemas.openxmlformats.org/officeDocument/2006/relationships/slide" Target="slides/slide46.xml"/><Relationship Id="rId74" Type="http://schemas.openxmlformats.org/officeDocument/2006/relationships/slide" Target="slides/slide62.xml"/><Relationship Id="rId79" Type="http://schemas.openxmlformats.org/officeDocument/2006/relationships/slide" Target="slides/slide67.xml"/><Relationship Id="rId102" Type="http://schemas.openxmlformats.org/officeDocument/2006/relationships/handoutMaster" Target="handoutMasters/handoutMaster1.xml"/><Relationship Id="rId5" Type="http://schemas.openxmlformats.org/officeDocument/2006/relationships/slideMaster" Target="slideMasters/slideMaster2.xml"/><Relationship Id="rId90" Type="http://schemas.openxmlformats.org/officeDocument/2006/relationships/slide" Target="slides/slide78.xml"/><Relationship Id="rId95" Type="http://schemas.openxmlformats.org/officeDocument/2006/relationships/slide" Target="slides/slide83.xml"/><Relationship Id="rId22" Type="http://schemas.openxmlformats.org/officeDocument/2006/relationships/slide" Target="slides/slide10.xml"/><Relationship Id="rId27" Type="http://schemas.openxmlformats.org/officeDocument/2006/relationships/slide" Target="slides/slide15.xml"/><Relationship Id="rId43" Type="http://schemas.openxmlformats.org/officeDocument/2006/relationships/slide" Target="slides/slide31.xml"/><Relationship Id="rId48" Type="http://schemas.openxmlformats.org/officeDocument/2006/relationships/slide" Target="slides/slide36.xml"/><Relationship Id="rId64" Type="http://schemas.openxmlformats.org/officeDocument/2006/relationships/slide" Target="slides/slide52.xml"/><Relationship Id="rId69" Type="http://schemas.openxmlformats.org/officeDocument/2006/relationships/slide" Target="slides/slide57.xml"/><Relationship Id="rId80" Type="http://schemas.openxmlformats.org/officeDocument/2006/relationships/slide" Target="slides/slide68.xml"/><Relationship Id="rId85" Type="http://schemas.openxmlformats.org/officeDocument/2006/relationships/slide" Target="slides/slide73.xml"/><Relationship Id="rId12" Type="http://schemas.openxmlformats.org/officeDocument/2006/relationships/slideMaster" Target="slideMasters/slideMaster9.xml"/><Relationship Id="rId17" Type="http://schemas.openxmlformats.org/officeDocument/2006/relationships/slide" Target="slides/slide5.xml"/><Relationship Id="rId33" Type="http://schemas.openxmlformats.org/officeDocument/2006/relationships/slide" Target="slides/slide21.xml"/><Relationship Id="rId38" Type="http://schemas.openxmlformats.org/officeDocument/2006/relationships/slide" Target="slides/slide26.xml"/><Relationship Id="rId59" Type="http://schemas.openxmlformats.org/officeDocument/2006/relationships/slide" Target="slides/slide47.xml"/><Relationship Id="rId103" Type="http://schemas.openxmlformats.org/officeDocument/2006/relationships/presProps" Target="presProps.xml"/><Relationship Id="rId20" Type="http://schemas.openxmlformats.org/officeDocument/2006/relationships/slide" Target="slides/slide8.xml"/><Relationship Id="rId41" Type="http://schemas.openxmlformats.org/officeDocument/2006/relationships/slide" Target="slides/slide29.xml"/><Relationship Id="rId54" Type="http://schemas.openxmlformats.org/officeDocument/2006/relationships/slide" Target="slides/slide42.xml"/><Relationship Id="rId62" Type="http://schemas.openxmlformats.org/officeDocument/2006/relationships/slide" Target="slides/slide50.xml"/><Relationship Id="rId70" Type="http://schemas.openxmlformats.org/officeDocument/2006/relationships/slide" Target="slides/slide58.xml"/><Relationship Id="rId75" Type="http://schemas.openxmlformats.org/officeDocument/2006/relationships/slide" Target="slides/slide63.xml"/><Relationship Id="rId83" Type="http://schemas.openxmlformats.org/officeDocument/2006/relationships/slide" Target="slides/slide71.xml"/><Relationship Id="rId88" Type="http://schemas.openxmlformats.org/officeDocument/2006/relationships/slide" Target="slides/slide76.xml"/><Relationship Id="rId91" Type="http://schemas.openxmlformats.org/officeDocument/2006/relationships/slide" Target="slides/slide79.xml"/><Relationship Id="rId96" Type="http://schemas.openxmlformats.org/officeDocument/2006/relationships/slide" Target="slides/slide84.xml"/><Relationship Id="rId1" Type="http://schemas.openxmlformats.org/officeDocument/2006/relationships/customXml" Target="../customXml/item1.xml"/><Relationship Id="rId6" Type="http://schemas.openxmlformats.org/officeDocument/2006/relationships/slideMaster" Target="slideMasters/slideMaster3.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openxmlformats.org/officeDocument/2006/relationships/slide" Target="slides/slide24.xml"/><Relationship Id="rId49" Type="http://schemas.openxmlformats.org/officeDocument/2006/relationships/slide" Target="slides/slide37.xml"/><Relationship Id="rId57" Type="http://schemas.openxmlformats.org/officeDocument/2006/relationships/slide" Target="slides/slide45.xml"/><Relationship Id="rId106" Type="http://schemas.openxmlformats.org/officeDocument/2006/relationships/tableStyles" Target="tableStyles.xml"/><Relationship Id="rId10" Type="http://schemas.openxmlformats.org/officeDocument/2006/relationships/slideMaster" Target="slideMasters/slideMaster7.xml"/><Relationship Id="rId31" Type="http://schemas.openxmlformats.org/officeDocument/2006/relationships/slide" Target="slides/slide19.xml"/><Relationship Id="rId44" Type="http://schemas.openxmlformats.org/officeDocument/2006/relationships/slide" Target="slides/slide32.xml"/><Relationship Id="rId52" Type="http://schemas.openxmlformats.org/officeDocument/2006/relationships/slide" Target="slides/slide40.xml"/><Relationship Id="rId60" Type="http://schemas.openxmlformats.org/officeDocument/2006/relationships/slide" Target="slides/slide48.xml"/><Relationship Id="rId65" Type="http://schemas.openxmlformats.org/officeDocument/2006/relationships/slide" Target="slides/slide53.xml"/><Relationship Id="rId73" Type="http://schemas.openxmlformats.org/officeDocument/2006/relationships/slide" Target="slides/slide61.xml"/><Relationship Id="rId78" Type="http://schemas.openxmlformats.org/officeDocument/2006/relationships/slide" Target="slides/slide66.xml"/><Relationship Id="rId81" Type="http://schemas.openxmlformats.org/officeDocument/2006/relationships/slide" Target="slides/slide69.xml"/><Relationship Id="rId86" Type="http://schemas.openxmlformats.org/officeDocument/2006/relationships/slide" Target="slides/slide74.xml"/><Relationship Id="rId94" Type="http://schemas.openxmlformats.org/officeDocument/2006/relationships/slide" Target="slides/slide82.xml"/><Relationship Id="rId99" Type="http://schemas.openxmlformats.org/officeDocument/2006/relationships/slide" Target="slides/slide87.xml"/><Relationship Id="rId101"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Master" Target="slideMasters/slideMaster6.xml"/><Relationship Id="rId13" Type="http://schemas.openxmlformats.org/officeDocument/2006/relationships/slide" Target="slides/slide1.xml"/><Relationship Id="rId18" Type="http://schemas.openxmlformats.org/officeDocument/2006/relationships/slide" Target="slides/slide6.xml"/><Relationship Id="rId39" Type="http://schemas.openxmlformats.org/officeDocument/2006/relationships/slide" Target="slides/slide27.xml"/><Relationship Id="rId34" Type="http://schemas.openxmlformats.org/officeDocument/2006/relationships/slide" Target="slides/slide22.xml"/><Relationship Id="rId50" Type="http://schemas.openxmlformats.org/officeDocument/2006/relationships/slide" Target="slides/slide38.xml"/><Relationship Id="rId55" Type="http://schemas.openxmlformats.org/officeDocument/2006/relationships/slide" Target="slides/slide43.xml"/><Relationship Id="rId76" Type="http://schemas.openxmlformats.org/officeDocument/2006/relationships/slide" Target="slides/slide64.xml"/><Relationship Id="rId97" Type="http://schemas.openxmlformats.org/officeDocument/2006/relationships/slide" Target="slides/slide85.xml"/><Relationship Id="rId104" Type="http://schemas.openxmlformats.org/officeDocument/2006/relationships/viewProps" Target="viewProps.xml"/><Relationship Id="rId7" Type="http://schemas.openxmlformats.org/officeDocument/2006/relationships/slideMaster" Target="slideMasters/slideMaster4.xml"/><Relationship Id="rId71" Type="http://schemas.openxmlformats.org/officeDocument/2006/relationships/slide" Target="slides/slide59.xml"/><Relationship Id="rId92" Type="http://schemas.openxmlformats.org/officeDocument/2006/relationships/slide" Target="slides/slide80.xml"/><Relationship Id="rId2" Type="http://schemas.openxmlformats.org/officeDocument/2006/relationships/customXml" Target="../customXml/item2.xml"/><Relationship Id="rId29" Type="http://schemas.openxmlformats.org/officeDocument/2006/relationships/slide" Target="slides/slide17.xml"/><Relationship Id="rId24" Type="http://schemas.openxmlformats.org/officeDocument/2006/relationships/slide" Target="slides/slide12.xml"/><Relationship Id="rId40" Type="http://schemas.openxmlformats.org/officeDocument/2006/relationships/slide" Target="slides/slide28.xml"/><Relationship Id="rId45" Type="http://schemas.openxmlformats.org/officeDocument/2006/relationships/slide" Target="slides/slide33.xml"/><Relationship Id="rId66" Type="http://schemas.openxmlformats.org/officeDocument/2006/relationships/slide" Target="slides/slide54.xml"/><Relationship Id="rId87" Type="http://schemas.openxmlformats.org/officeDocument/2006/relationships/slide" Target="slides/slide75.xml"/><Relationship Id="rId61" Type="http://schemas.openxmlformats.org/officeDocument/2006/relationships/slide" Target="slides/slide49.xml"/><Relationship Id="rId82" Type="http://schemas.openxmlformats.org/officeDocument/2006/relationships/slide" Target="slides/slide70.xml"/><Relationship Id="rId19" Type="http://schemas.openxmlformats.org/officeDocument/2006/relationships/slide" Target="slides/slide7.xml"/><Relationship Id="rId14" Type="http://schemas.openxmlformats.org/officeDocument/2006/relationships/slide" Target="slides/slide2.xml"/><Relationship Id="rId30" Type="http://schemas.openxmlformats.org/officeDocument/2006/relationships/slide" Target="slides/slide18.xml"/><Relationship Id="rId35" Type="http://schemas.openxmlformats.org/officeDocument/2006/relationships/slide" Target="slides/slide23.xml"/><Relationship Id="rId56" Type="http://schemas.openxmlformats.org/officeDocument/2006/relationships/slide" Target="slides/slide44.xml"/><Relationship Id="rId77" Type="http://schemas.openxmlformats.org/officeDocument/2006/relationships/slide" Target="slides/slide65.xml"/><Relationship Id="rId100" Type="http://schemas.openxmlformats.org/officeDocument/2006/relationships/slide" Target="slides/slide88.xml"/><Relationship Id="rId105" Type="http://schemas.openxmlformats.org/officeDocument/2006/relationships/theme" Target="theme/theme1.xml"/><Relationship Id="rId8" Type="http://schemas.openxmlformats.org/officeDocument/2006/relationships/slideMaster" Target="slideMasters/slideMaster5.xml"/><Relationship Id="rId51" Type="http://schemas.openxmlformats.org/officeDocument/2006/relationships/slide" Target="slides/slide39.xml"/><Relationship Id="rId72" Type="http://schemas.openxmlformats.org/officeDocument/2006/relationships/slide" Target="slides/slide60.xml"/><Relationship Id="rId93" Type="http://schemas.openxmlformats.org/officeDocument/2006/relationships/slide" Target="slides/slide81.xml"/><Relationship Id="rId98" Type="http://schemas.openxmlformats.org/officeDocument/2006/relationships/slide" Target="slides/slide86.xml"/><Relationship Id="rId3" Type="http://schemas.openxmlformats.org/officeDocument/2006/relationships/customXml" Target="../customXml/item3.xml"/><Relationship Id="rId25" Type="http://schemas.openxmlformats.org/officeDocument/2006/relationships/slide" Target="slides/slide13.xml"/><Relationship Id="rId46" Type="http://schemas.openxmlformats.org/officeDocument/2006/relationships/slide" Target="slides/slide34.xml"/><Relationship Id="rId67" Type="http://schemas.openxmlformats.org/officeDocument/2006/relationships/slide" Target="slides/slide5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11.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FAFB2AC-7E4F-8047-9193-854483C1A223}" type="datetimeFigureOut">
              <a:rPr lang="en-US" smtClean="0"/>
              <a:t>2/24/22</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F1CE209-2B77-6A4B-8F32-9DF4E1CE944B}" type="slidenum">
              <a:rPr lang="en-US" smtClean="0"/>
              <a:t>‹#›</a:t>
            </a:fld>
            <a:endParaRPr lang="en-US"/>
          </a:p>
        </p:txBody>
      </p:sp>
    </p:spTree>
    <p:extLst>
      <p:ext uri="{BB962C8B-B14F-4D97-AF65-F5344CB8AC3E}">
        <p14:creationId xmlns:p14="http://schemas.microsoft.com/office/powerpoint/2010/main" val="816257850"/>
      </p:ext>
    </p:extLst>
  </p:cSld>
  <p:clrMap bg1="lt1" tx1="dk1" bg2="lt2" tx2="dk2" accent1="accent1" accent2="accent2" accent3="accent3" accent4="accent4" accent5="accent5" accent6="accent6" hlink="hlink" folHlink="folHlink"/>
</p:handoutMaster>
</file>

<file path=ppt/media/image10.jpeg>
</file>

<file path=ppt/media/image11.png>
</file>

<file path=ppt/media/image12.tiff>
</file>

<file path=ppt/media/image13.png>
</file>

<file path=ppt/media/image14.png>
</file>

<file path=ppt/media/image15.png>
</file>

<file path=ppt/media/image18.jpe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3.tiff>
</file>

<file path=ppt/media/image4.jpeg>
</file>

<file path=ppt/media/image5.pn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fontAlgn="auto">
              <a:spcBef>
                <a:spcPts val="0"/>
              </a:spcBef>
              <a:spcAft>
                <a:spcPts val="0"/>
              </a:spcAft>
              <a:defRPr sz="1200">
                <a:latin typeface="+mn-lt"/>
                <a:ea typeface="+mn-ea"/>
              </a:defRPr>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A9567C9F-4D7F-5847-BD8F-556675060DA1}" type="datetimeFigureOut">
              <a:rPr lang="en-US" altLang="en-US"/>
              <a:pPr/>
              <a:t>2/24/22</a:t>
            </a:fld>
            <a:endParaRPr lang="en-US" alt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en-US" noProof="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fontAlgn="auto">
              <a:spcBef>
                <a:spcPts val="0"/>
              </a:spcBef>
              <a:spcAft>
                <a:spcPts val="0"/>
              </a:spcAft>
              <a:defRPr sz="1200">
                <a:latin typeface="+mn-lt"/>
                <a:ea typeface="+mn-ea"/>
              </a:defRPr>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25D6415B-586E-2B45-B637-70E4CB56C153}"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ＭＳ Ｐゴシック" charset="-128"/>
        <a:cs typeface="+mn-cs"/>
      </a:defRPr>
    </a:lvl1pPr>
    <a:lvl2pPr marL="457200" algn="l" defTabSz="457200" rtl="0" fontAlgn="base">
      <a:spcBef>
        <a:spcPct val="30000"/>
      </a:spcBef>
      <a:spcAft>
        <a:spcPct val="0"/>
      </a:spcAft>
      <a:defRPr sz="1200" kern="1200">
        <a:solidFill>
          <a:schemeClr val="tx1"/>
        </a:solidFill>
        <a:latin typeface="+mn-lt"/>
        <a:ea typeface="ＭＳ Ｐゴシック" charset="-128"/>
        <a:cs typeface="+mn-cs"/>
      </a:defRPr>
    </a:lvl2pPr>
    <a:lvl3pPr marL="914400" algn="l" defTabSz="457200" rtl="0" fontAlgn="base">
      <a:spcBef>
        <a:spcPct val="30000"/>
      </a:spcBef>
      <a:spcAft>
        <a:spcPct val="0"/>
      </a:spcAft>
      <a:defRPr sz="1200" kern="1200">
        <a:solidFill>
          <a:schemeClr val="tx1"/>
        </a:solidFill>
        <a:latin typeface="+mn-lt"/>
        <a:ea typeface="ＭＳ Ｐゴシック" charset="-128"/>
        <a:cs typeface="+mn-cs"/>
      </a:defRPr>
    </a:lvl3pPr>
    <a:lvl4pPr marL="1371600" algn="l" defTabSz="457200" rtl="0" fontAlgn="base">
      <a:spcBef>
        <a:spcPct val="30000"/>
      </a:spcBef>
      <a:spcAft>
        <a:spcPct val="0"/>
      </a:spcAft>
      <a:defRPr sz="1200" kern="1200">
        <a:solidFill>
          <a:schemeClr val="tx1"/>
        </a:solidFill>
        <a:latin typeface="+mn-lt"/>
        <a:ea typeface="ＭＳ Ｐゴシック" charset="-128"/>
        <a:cs typeface="+mn-cs"/>
      </a:defRPr>
    </a:lvl4pPr>
    <a:lvl5pPr marL="1828800" algn="l" defTabSz="457200" rtl="0" fontAlgn="base">
      <a:spcBef>
        <a:spcPct val="30000"/>
      </a:spcBef>
      <a:spcAft>
        <a:spcPct val="0"/>
      </a:spcAft>
      <a:defRPr sz="1200" kern="1200">
        <a:solidFill>
          <a:schemeClr val="tx1"/>
        </a:solidFill>
        <a:latin typeface="+mn-lt"/>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41"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504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r>
              <a:rPr lang="en-US" altLang="en-US" dirty="0"/>
              <a:t>  </a:t>
            </a:r>
          </a:p>
        </p:txBody>
      </p:sp>
      <p:sp>
        <p:nvSpPr>
          <p:cNvPr id="21504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CFD365BF-ADBE-9B41-ABF1-832DDE2B814C}" type="slidenum">
              <a:rPr lang="en-US" altLang="en-US"/>
              <a:pPr/>
              <a:t>1</a:t>
            </a:fld>
            <a:endParaRPr lang="en-US" altLang="en-US"/>
          </a:p>
        </p:txBody>
      </p:sp>
    </p:spTree>
    <p:extLst>
      <p:ext uri="{BB962C8B-B14F-4D97-AF65-F5344CB8AC3E}">
        <p14:creationId xmlns:p14="http://schemas.microsoft.com/office/powerpoint/2010/main" val="6265282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FA9640E-5C10-4629-8988-A9A2CA4B65C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1443" name="Rectangle 2"/>
          <p:cNvSpPr>
            <a:spLocks noGrp="1" noRot="1" noChangeAspect="1" noChangeArrowheads="1" noTextEdit="1"/>
          </p:cNvSpPr>
          <p:nvPr>
            <p:ph type="sldImg"/>
          </p:nvPr>
        </p:nvSpPr>
        <p:spPr>
          <a:xfrm>
            <a:off x="1177925" y="695325"/>
            <a:ext cx="4641850" cy="3481388"/>
          </a:xfrm>
          <a:ln/>
        </p:spPr>
      </p:sp>
      <p:sp>
        <p:nvSpPr>
          <p:cNvPr id="6144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05787153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76C4670-485C-41B4-B6C8-2F72766EE51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3491" name="Rectangle 2"/>
          <p:cNvSpPr>
            <a:spLocks noGrp="1" noRot="1" noChangeAspect="1" noChangeArrowheads="1" noTextEdit="1"/>
          </p:cNvSpPr>
          <p:nvPr>
            <p:ph type="sldImg"/>
          </p:nvPr>
        </p:nvSpPr>
        <p:spPr>
          <a:xfrm>
            <a:off x="1177925" y="695325"/>
            <a:ext cx="4641850" cy="3481388"/>
          </a:xfrm>
          <a:ln/>
        </p:spPr>
      </p:sp>
      <p:sp>
        <p:nvSpPr>
          <p:cNvPr id="63492"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738616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DEFD3E4-E538-49EF-A1BC-D85549A485C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5539" name="Rectangle 2"/>
          <p:cNvSpPr>
            <a:spLocks noGrp="1" noRot="1" noChangeAspect="1" noChangeArrowheads="1" noTextEdit="1"/>
          </p:cNvSpPr>
          <p:nvPr>
            <p:ph type="sldImg"/>
          </p:nvPr>
        </p:nvSpPr>
        <p:spPr>
          <a:xfrm>
            <a:off x="1177925" y="695325"/>
            <a:ext cx="4641850" cy="3481388"/>
          </a:xfrm>
          <a:ln/>
        </p:spPr>
      </p:sp>
      <p:sp>
        <p:nvSpPr>
          <p:cNvPr id="65540"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8666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CDEFD3E4-E538-49EF-A1BC-D85549A485CA}"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5539" name="Rectangle 2"/>
          <p:cNvSpPr>
            <a:spLocks noGrp="1" noRot="1" noChangeAspect="1" noChangeArrowheads="1" noTextEdit="1"/>
          </p:cNvSpPr>
          <p:nvPr>
            <p:ph type="sldImg"/>
          </p:nvPr>
        </p:nvSpPr>
        <p:spPr>
          <a:xfrm>
            <a:off x="1177925" y="695325"/>
            <a:ext cx="4641850" cy="3481388"/>
          </a:xfrm>
          <a:ln/>
        </p:spPr>
      </p:sp>
      <p:sp>
        <p:nvSpPr>
          <p:cNvPr id="65540"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73661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09819F5B-7A32-4D84-A65B-6246CABB1E0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7587" name="Rectangle 2"/>
          <p:cNvSpPr>
            <a:spLocks noGrp="1" noRot="1" noChangeAspect="1" noChangeArrowheads="1" noTextEdit="1"/>
          </p:cNvSpPr>
          <p:nvPr>
            <p:ph type="sldImg"/>
          </p:nvPr>
        </p:nvSpPr>
        <p:spPr>
          <a:xfrm>
            <a:off x="1177925" y="695325"/>
            <a:ext cx="4641850" cy="3481388"/>
          </a:xfrm>
          <a:ln/>
        </p:spPr>
      </p:sp>
      <p:sp>
        <p:nvSpPr>
          <p:cNvPr id="6758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5665534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921C35E-7DD2-43A4-B0B3-DF6655FBBF3E}"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xfrm>
            <a:off x="931864" y="4410076"/>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0725472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C5AA873-0E0F-4E9D-B9D0-F99186FE665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7827" name="Rectangle 2"/>
          <p:cNvSpPr>
            <a:spLocks noGrp="1" noRot="1" noChangeAspect="1" noChangeArrowheads="1" noTextEdit="1"/>
          </p:cNvSpPr>
          <p:nvPr>
            <p:ph type="sldImg"/>
          </p:nvPr>
        </p:nvSpPr>
        <p:spPr>
          <a:xfrm>
            <a:off x="1177925" y="695325"/>
            <a:ext cx="4641850" cy="3481388"/>
          </a:xfrm>
          <a:ln/>
        </p:spPr>
      </p:sp>
      <p:sp>
        <p:nvSpPr>
          <p:cNvPr id="7782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515651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A9F710CF-2C3A-4019-8007-D8C75860C40C}"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28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74755" name="Rectangle 2"/>
          <p:cNvSpPr>
            <a:spLocks noGrp="1" noRot="1" noChangeAspect="1" noChangeArrowheads="1" noTextEdit="1"/>
          </p:cNvSpPr>
          <p:nvPr>
            <p:ph type="sldImg"/>
          </p:nvPr>
        </p:nvSpPr>
        <p:spPr>
          <a:xfrm>
            <a:off x="1177925" y="695325"/>
            <a:ext cx="4641850" cy="3481388"/>
          </a:xfrm>
          <a:ln/>
        </p:spPr>
      </p:sp>
      <p:sp>
        <p:nvSpPr>
          <p:cNvPr id="7475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72519410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4388994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5098624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2</a:t>
            </a:fld>
            <a:endParaRPr lang="en-US" altLang="en-US"/>
          </a:p>
        </p:txBody>
      </p:sp>
    </p:spTree>
    <p:extLst>
      <p:ext uri="{BB962C8B-B14F-4D97-AF65-F5344CB8AC3E}">
        <p14:creationId xmlns:p14="http://schemas.microsoft.com/office/powerpoint/2010/main" val="1428307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35</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4655617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6EA8CD4-BE8A-459D-9D31-26FCFAB06D25}"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36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1923" name="Rectangle 2"/>
          <p:cNvSpPr>
            <a:spLocks noGrp="1" noRot="1" noChangeAspect="1" noChangeArrowheads="1" noTextEdit="1"/>
          </p:cNvSpPr>
          <p:nvPr>
            <p:ph type="sldImg"/>
          </p:nvPr>
        </p:nvSpPr>
        <p:spPr>
          <a:ln/>
        </p:spPr>
      </p:sp>
      <p:sp>
        <p:nvSpPr>
          <p:cNvPr id="81924"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872317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37</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7355894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1" fontAlgn="base" latinLnBrk="0" hangingPunct="1">
              <a:lnSpc>
                <a:spcPct val="100000"/>
              </a:lnSpc>
              <a:spcBef>
                <a:spcPct val="0"/>
              </a:spcBef>
              <a:spcAft>
                <a:spcPct val="0"/>
              </a:spcAft>
              <a:buClrTx/>
              <a:buSzTx/>
              <a:buFontTx/>
              <a:buNone/>
              <a:tabLst/>
              <a:defRPr/>
            </a:pPr>
            <a:fld id="{1A0A2931-304C-4865-B2DC-2F6371DEAF73}"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1" fontAlgn="base" latinLnBrk="0" hangingPunct="1">
                <a:lnSpc>
                  <a:spcPct val="100000"/>
                </a:lnSpc>
                <a:spcBef>
                  <a:spcPct val="0"/>
                </a:spcBef>
                <a:spcAft>
                  <a:spcPct val="0"/>
                </a:spcAft>
                <a:buClrTx/>
                <a:buSzTx/>
                <a:buFontTx/>
                <a:buNone/>
                <a:tabLst/>
                <a:defRPr/>
              </a:pPr>
              <a:t>38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88067" name="Rectangle 2"/>
          <p:cNvSpPr>
            <a:spLocks noGrp="1" noRot="1" noChangeAspect="1" noChangeArrowheads="1" noTextEdit="1"/>
          </p:cNvSpPr>
          <p:nvPr>
            <p:ph type="sldImg"/>
          </p:nvPr>
        </p:nvSpPr>
        <p:spPr>
          <a:ln/>
        </p:spPr>
      </p:sp>
      <p:sp>
        <p:nvSpPr>
          <p:cNvPr id="88068"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343689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1" fontAlgn="base" latinLnBrk="0" hangingPunct="1">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MS PGothic" panose="020B0600070205080204" pitchFamily="34" charset="-128"/>
                <a:cs typeface="+mn-cs"/>
              </a:rPr>
              <a:pPr marL="0" marR="0" lvl="0" indent="0" algn="r" defTabSz="928787" rtl="0" eaLnBrk="1" fontAlgn="base" latinLnBrk="0" hangingPunct="1">
                <a:lnSpc>
                  <a:spcPct val="100000"/>
                </a:lnSpc>
                <a:spcBef>
                  <a:spcPct val="0"/>
                </a:spcBef>
                <a:spcAft>
                  <a:spcPct val="0"/>
                </a:spcAft>
                <a:buClrTx/>
                <a:buSzTx/>
                <a:buFontTx/>
                <a:buNone/>
                <a:tabLst/>
                <a:defRPr/>
              </a:pPr>
              <a:t>39</a:t>
            </a:fld>
            <a:endParaRPr kumimoji="0" lang="en-US" altLang="en-US" sz="1200" b="0" i="0" u="none" strike="noStrike" kern="1200" cap="none" spc="0" normalizeH="0" baseline="0" noProof="0" dirty="0">
              <a:ln>
                <a:noFill/>
              </a:ln>
              <a:solidFill>
                <a:prstClr val="black"/>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7116626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40</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28308019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7040340-971D-4A83-83E8-822FA67F93D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2947" name="Rectangle 2"/>
          <p:cNvSpPr>
            <a:spLocks noGrp="1" noRot="1" noChangeAspect="1" noChangeArrowheads="1" noTextEdit="1"/>
          </p:cNvSpPr>
          <p:nvPr>
            <p:ph type="sldImg"/>
          </p:nvPr>
        </p:nvSpPr>
        <p:spPr>
          <a:ln/>
        </p:spPr>
      </p:sp>
      <p:sp>
        <p:nvSpPr>
          <p:cNvPr id="82948"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90709321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F0D3EC4A-6F15-43AE-AA3C-5A809172836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83971" name="Rectangle 2"/>
          <p:cNvSpPr>
            <a:spLocks noGrp="1" noRot="1" noChangeAspect="1" noChangeArrowheads="1" noTextEdit="1"/>
          </p:cNvSpPr>
          <p:nvPr>
            <p:ph type="sldImg"/>
          </p:nvPr>
        </p:nvSpPr>
        <p:spPr>
          <a:ln/>
        </p:spPr>
      </p:sp>
      <p:sp>
        <p:nvSpPr>
          <p:cNvPr id="83972" name="Rectangle 3"/>
          <p:cNvSpPr>
            <a:spLocks noGrp="1" noChangeArrowheads="1"/>
          </p:cNvSpPr>
          <p:nvPr>
            <p:ph type="body" idx="1"/>
          </p:nvPr>
        </p:nvSpPr>
        <p:spPr>
          <a:xfrm>
            <a:off x="931863" y="4410075"/>
            <a:ext cx="5133975" cy="417671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46412162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43</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74998383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44</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1659832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4</a:t>
            </a:fld>
            <a:endParaRPr lang="en-US" altLang="en-US"/>
          </a:p>
        </p:txBody>
      </p:sp>
    </p:spTree>
    <p:extLst>
      <p:ext uri="{BB962C8B-B14F-4D97-AF65-F5344CB8AC3E}">
        <p14:creationId xmlns:p14="http://schemas.microsoft.com/office/powerpoint/2010/main" val="214987654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45</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9901732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46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69358606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3AFD31E9-BE10-4267-BC2D-73ADA680375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47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5235" name="Rectangle 2"/>
          <p:cNvSpPr>
            <a:spLocks noGrp="1" noRot="1" noChangeAspect="1" noChangeArrowheads="1" noTextEdit="1"/>
          </p:cNvSpPr>
          <p:nvPr>
            <p:ph type="sldImg"/>
          </p:nvPr>
        </p:nvSpPr>
        <p:spPr>
          <a:xfrm>
            <a:off x="1177925" y="695325"/>
            <a:ext cx="4641850" cy="3481388"/>
          </a:xfrm>
          <a:ln/>
        </p:spPr>
      </p:sp>
      <p:sp>
        <p:nvSpPr>
          <p:cNvPr id="95236"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28752516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3"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8787">
              <a:defRPr sz="1600">
                <a:solidFill>
                  <a:schemeClr val="tx1"/>
                </a:solidFill>
                <a:latin typeface="Helvetica" panose="020B0604020202020204" pitchFamily="34" charset="0"/>
                <a:ea typeface="MS PGothic" panose="020B0600070205080204" pitchFamily="34" charset="-128"/>
              </a:defRPr>
            </a:lvl1pPr>
            <a:lvl2pPr marL="741761" indent="-285293" defTabSz="928787">
              <a:defRPr sz="1600">
                <a:solidFill>
                  <a:schemeClr val="tx1"/>
                </a:solidFill>
                <a:latin typeface="Helvetica" panose="020B0604020202020204" pitchFamily="34" charset="0"/>
                <a:ea typeface="MS PGothic" panose="020B0600070205080204" pitchFamily="34" charset="-128"/>
              </a:defRPr>
            </a:lvl2pPr>
            <a:lvl3pPr marL="1141171" indent="-228234" defTabSz="928787">
              <a:defRPr sz="1600">
                <a:solidFill>
                  <a:schemeClr val="tx1"/>
                </a:solidFill>
                <a:latin typeface="Helvetica" panose="020B0604020202020204" pitchFamily="34" charset="0"/>
                <a:ea typeface="MS PGothic" panose="020B0600070205080204" pitchFamily="34" charset="-128"/>
              </a:defRPr>
            </a:lvl3pPr>
            <a:lvl4pPr marL="1597640" indent="-228234" defTabSz="928787">
              <a:defRPr sz="1600">
                <a:solidFill>
                  <a:schemeClr val="tx1"/>
                </a:solidFill>
                <a:latin typeface="Helvetica" panose="020B0604020202020204" pitchFamily="34" charset="0"/>
                <a:ea typeface="MS PGothic" panose="020B0600070205080204" pitchFamily="34" charset="-128"/>
              </a:defRPr>
            </a:lvl4pPr>
            <a:lvl5pPr marL="2054108" indent="-228234" defTabSz="928787">
              <a:defRPr sz="1600">
                <a:solidFill>
                  <a:schemeClr val="tx1"/>
                </a:solidFill>
                <a:latin typeface="Helvetica" panose="020B0604020202020204" pitchFamily="34" charset="0"/>
                <a:ea typeface="MS PGothic" panose="020B0600070205080204" pitchFamily="34" charset="-128"/>
              </a:defRPr>
            </a:lvl5pPr>
            <a:lvl6pPr marL="2510577"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67045"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3514"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79982" indent="-228234" defTabSz="928787"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28787" rtl="0" eaLnBrk="0" fontAlgn="base" latinLnBrk="0" hangingPunct="0">
              <a:lnSpc>
                <a:spcPct val="100000"/>
              </a:lnSpc>
              <a:spcBef>
                <a:spcPct val="0"/>
              </a:spcBef>
              <a:spcAft>
                <a:spcPct val="0"/>
              </a:spcAft>
              <a:buClrTx/>
              <a:buSzTx/>
              <a:buFontTx/>
              <a:buNone/>
              <a:tabLst/>
              <a:defRPr/>
            </a:pPr>
            <a:fld id="{07174961-0CF3-42A6-8222-18520414FAD4}"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28787" rtl="0" eaLnBrk="0" fontAlgn="base" latinLnBrk="0" hangingPunct="0">
                <a:lnSpc>
                  <a:spcPct val="100000"/>
                </a:lnSpc>
                <a:spcBef>
                  <a:spcPct val="0"/>
                </a:spcBef>
                <a:spcAft>
                  <a:spcPct val="0"/>
                </a:spcAft>
                <a:buClrTx/>
                <a:buSzTx/>
                <a:buFontTx/>
                <a:buNone/>
                <a:tabLst/>
                <a:defRPr/>
              </a:pPr>
              <a:t>48</a:t>
            </a:fld>
            <a:endParaRPr kumimoji="0" lang="en-US" altLang="en-US" sz="1200" b="0" i="0" u="none" strike="noStrike" kern="1200" cap="none" spc="0" normalizeH="0" baseline="0" noProof="0" dirty="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8194" name="Rectangle 2"/>
          <p:cNvSpPr>
            <a:spLocks noGrp="1" noRot="1" noChangeAspect="1" noChangeArrowheads="1" noTextEdit="1"/>
          </p:cNvSpPr>
          <p:nvPr>
            <p:ph type="sldImg"/>
          </p:nvPr>
        </p:nvSpPr>
        <p:spPr>
          <a:xfrm>
            <a:off x="404813" y="695325"/>
            <a:ext cx="6188075" cy="3481388"/>
          </a:xfrm>
          <a:ln/>
        </p:spPr>
      </p:sp>
      <p:sp>
        <p:nvSpPr>
          <p:cNvPr id="8195" name="Rectangle 3"/>
          <p:cNvSpPr>
            <a:spLocks noGrp="1" noChangeArrowheads="1"/>
          </p:cNvSpPr>
          <p:nvPr>
            <p:ph type="body" idx="1"/>
          </p:nvPr>
        </p:nvSpPr>
        <p:spPr>
          <a:xfrm>
            <a:off x="931759" y="4410392"/>
            <a:ext cx="5134182" cy="4177348"/>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54858389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Rectangle 2"/>
          <p:cNvSpPr>
            <a:spLocks noGrp="1" noRot="1" noChangeAspect="1" noChangeArrowheads="1" noTextEdit="1"/>
          </p:cNvSpPr>
          <p:nvPr>
            <p:ph type="sldImg"/>
          </p:nvPr>
        </p:nvSpPr>
        <p:spPr>
          <a:ln/>
        </p:spPr>
      </p:sp>
      <p:sp>
        <p:nvSpPr>
          <p:cNvPr id="9728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5764250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7F04CF4B-324E-46D0-BA47-9EB6AD9CA672}"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8307" name="Rectangle 2"/>
          <p:cNvSpPr>
            <a:spLocks noGrp="1" noRot="1" noChangeAspect="1" noChangeArrowheads="1" noTextEdit="1"/>
          </p:cNvSpPr>
          <p:nvPr>
            <p:ph type="sldImg"/>
          </p:nvPr>
        </p:nvSpPr>
        <p:spPr>
          <a:xfrm>
            <a:off x="1177925" y="695325"/>
            <a:ext cx="4641850" cy="3481388"/>
          </a:xfrm>
          <a:ln/>
        </p:spPr>
      </p:sp>
      <p:sp>
        <p:nvSpPr>
          <p:cNvPr id="98308"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250086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A0967849-B9F5-4791-B1A9-03C13B82232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51</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9331" name="Rectangle 2"/>
          <p:cNvSpPr>
            <a:spLocks noGrp="1" noRot="1" noChangeAspect="1" noChangeArrowheads="1" noTextEdit="1"/>
          </p:cNvSpPr>
          <p:nvPr>
            <p:ph type="sldImg"/>
          </p:nvPr>
        </p:nvSpPr>
        <p:spPr>
          <a:xfrm>
            <a:off x="1177925" y="695325"/>
            <a:ext cx="4641850" cy="3481388"/>
          </a:xfrm>
          <a:ln/>
        </p:spPr>
      </p:sp>
      <p:sp>
        <p:nvSpPr>
          <p:cNvPr id="99332"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8844905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ＭＳ Ｐゴシック" panose="020B0600070205080204" pitchFamily="34" charset="-128"/>
              </a:defRPr>
            </a:lvl1pPr>
            <a:lvl2pPr marL="742950" indent="-285750" defTabSz="930275">
              <a:defRPr sz="1600">
                <a:solidFill>
                  <a:schemeClr val="tx1"/>
                </a:solidFill>
                <a:latin typeface="Helvetica" panose="020B0604020202020204" pitchFamily="34" charset="0"/>
                <a:ea typeface="ＭＳ Ｐゴシック" panose="020B0600070205080204" pitchFamily="34" charset="-128"/>
              </a:defRPr>
            </a:lvl2pPr>
            <a:lvl3pPr marL="1143000" indent="-228600" defTabSz="930275">
              <a:defRPr sz="1600">
                <a:solidFill>
                  <a:schemeClr val="tx1"/>
                </a:solidFill>
                <a:latin typeface="Helvetica" panose="020B0604020202020204" pitchFamily="34" charset="0"/>
                <a:ea typeface="ＭＳ Ｐゴシック" panose="020B0600070205080204" pitchFamily="34" charset="-128"/>
              </a:defRPr>
            </a:lvl3pPr>
            <a:lvl4pPr marL="1600200" indent="-228600" defTabSz="930275">
              <a:defRPr sz="1600">
                <a:solidFill>
                  <a:schemeClr val="tx1"/>
                </a:solidFill>
                <a:latin typeface="Helvetica" panose="020B0604020202020204" pitchFamily="34" charset="0"/>
                <a:ea typeface="ＭＳ Ｐゴシック" panose="020B0600070205080204" pitchFamily="34" charset="-128"/>
              </a:defRPr>
            </a:lvl4pPr>
            <a:lvl5pPr marL="2057400" indent="-228600" defTabSz="930275">
              <a:defRPr sz="1600">
                <a:solidFill>
                  <a:schemeClr val="tx1"/>
                </a:solidFill>
                <a:latin typeface="Helvetica" panose="020B0604020202020204" pitchFamily="34" charset="0"/>
                <a:ea typeface="ＭＳ Ｐゴシック" panose="020B0600070205080204" pitchFamily="34" charset="-128"/>
              </a:defRPr>
            </a:lvl5pPr>
            <a:lvl6pPr marL="25146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30275"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8667AE9D-16D3-4C16-919A-75B127D37AD1}"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52</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00355" name="Rectangle 2"/>
          <p:cNvSpPr>
            <a:spLocks noGrp="1" noRot="1" noChangeAspect="1" noChangeArrowheads="1" noTextEdit="1"/>
          </p:cNvSpPr>
          <p:nvPr>
            <p:ph type="sldImg"/>
          </p:nvPr>
        </p:nvSpPr>
        <p:spPr>
          <a:xfrm>
            <a:off x="1177925" y="695325"/>
            <a:ext cx="4641850" cy="3481388"/>
          </a:xfrm>
          <a:ln/>
        </p:spPr>
      </p:sp>
      <p:sp>
        <p:nvSpPr>
          <p:cNvPr id="100356" name="Rectangle 3"/>
          <p:cNvSpPr>
            <a:spLocks noGrp="1" noChangeArrowheads="1"/>
          </p:cNvSpPr>
          <p:nvPr>
            <p:ph type="body" idx="1"/>
          </p:nvPr>
        </p:nvSpPr>
        <p:spPr>
          <a:xfrm>
            <a:off x="931863"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47361434"/>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113"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8114"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8115"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D4A0B81F-8AE9-1943-AF53-E78D21B80C2F}"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53</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1366189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56</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404670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6</a:t>
            </a:fld>
            <a:endParaRPr lang="en-US" altLang="en-US"/>
          </a:p>
        </p:txBody>
      </p:sp>
    </p:spTree>
    <p:extLst>
      <p:ext uri="{BB962C8B-B14F-4D97-AF65-F5344CB8AC3E}">
        <p14:creationId xmlns:p14="http://schemas.microsoft.com/office/powerpoint/2010/main" val="1034813454"/>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67</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92917611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05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7D1A45DA-CA64-41FA-A1E8-AD1BAE08C0BB}"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68</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0051" name="Rectangle 2"/>
          <p:cNvSpPr>
            <a:spLocks noGrp="1" noRot="1" noChangeAspect="1" noChangeArrowheads="1" noTextEdit="1"/>
          </p:cNvSpPr>
          <p:nvPr>
            <p:ph type="sldImg"/>
          </p:nvPr>
        </p:nvSpPr>
        <p:spPr>
          <a:ln/>
        </p:spPr>
      </p:sp>
      <p:sp>
        <p:nvSpPr>
          <p:cNvPr id="130052"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24943808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10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A64DA130-9CE3-4E7D-9E7F-223297258F10}"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69</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1075" name="Rectangle 2"/>
          <p:cNvSpPr>
            <a:spLocks noGrp="1" noRot="1" noChangeAspect="1" noChangeArrowheads="1" noTextEdit="1"/>
          </p:cNvSpPr>
          <p:nvPr>
            <p:ph type="sldImg"/>
          </p:nvPr>
        </p:nvSpPr>
        <p:spPr>
          <a:ln/>
        </p:spPr>
      </p:sp>
      <p:sp>
        <p:nvSpPr>
          <p:cNvPr id="131076"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82661754"/>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209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CBB2FFBC-ECC8-4E72-ACD7-AC5B3AC7D391}"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70</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2099" name="Rectangle 2"/>
          <p:cNvSpPr>
            <a:spLocks noGrp="1" noRot="1" noChangeAspect="1" noChangeArrowheads="1" noTextEdit="1"/>
          </p:cNvSpPr>
          <p:nvPr>
            <p:ph type="sldImg"/>
          </p:nvPr>
        </p:nvSpPr>
        <p:spPr>
          <a:ln/>
        </p:spPr>
      </p:sp>
      <p:sp>
        <p:nvSpPr>
          <p:cNvPr id="132100"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38491612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2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auto" latinLnBrk="0" hangingPunct="1">
              <a:lnSpc>
                <a:spcPct val="100000"/>
              </a:lnSpc>
              <a:spcBef>
                <a:spcPts val="0"/>
              </a:spcBef>
              <a:spcAft>
                <a:spcPts val="0"/>
              </a:spcAft>
              <a:buClrTx/>
              <a:buSzTx/>
              <a:buFontTx/>
              <a:buNone/>
              <a:tabLst/>
              <a:defRPr/>
            </a:pPr>
            <a:fld id="{E733A54A-C6D5-44D3-B193-2B68843B2348}"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auto" latinLnBrk="0" hangingPunct="1">
                <a:lnSpc>
                  <a:spcPct val="100000"/>
                </a:lnSpc>
                <a:spcBef>
                  <a:spcPts val="0"/>
                </a:spcBef>
                <a:spcAft>
                  <a:spcPts val="0"/>
                </a:spcAft>
                <a:buClrTx/>
                <a:buSzTx/>
                <a:buFontTx/>
                <a:buNone/>
                <a:tabLst/>
                <a:defRPr/>
              </a:pPr>
              <a:t>71</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3123" name="Rectangle 2"/>
          <p:cNvSpPr>
            <a:spLocks noGrp="1" noRot="1" noChangeAspect="1" noChangeArrowheads="1" noTextEdit="1"/>
          </p:cNvSpPr>
          <p:nvPr>
            <p:ph type="sldImg"/>
          </p:nvPr>
        </p:nvSpPr>
        <p:spPr>
          <a:ln/>
        </p:spPr>
      </p:sp>
      <p:sp>
        <p:nvSpPr>
          <p:cNvPr id="133124" name="Rectangle 3"/>
          <p:cNvSpPr>
            <a:spLocks noGrp="1" noChangeArrowheads="1"/>
          </p:cNvSpPr>
          <p:nvPr>
            <p:ph type="body" idx="1"/>
          </p:nvPr>
        </p:nvSpPr>
        <p:spPr>
          <a:xfrm>
            <a:off x="931414" y="4410392"/>
            <a:ext cx="5134874" cy="4175763"/>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09606466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72</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53552528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41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27100">
              <a:defRPr sz="1600">
                <a:solidFill>
                  <a:schemeClr val="tx1"/>
                </a:solidFill>
                <a:latin typeface="Helvetica" panose="020B0604020202020204" pitchFamily="34" charset="0"/>
                <a:ea typeface="ＭＳ Ｐゴシック" panose="020B0600070205080204" pitchFamily="34" charset="-128"/>
              </a:defRPr>
            </a:lvl1pPr>
            <a:lvl2pPr marL="742950" indent="-285750" defTabSz="927100">
              <a:defRPr sz="1600">
                <a:solidFill>
                  <a:schemeClr val="tx1"/>
                </a:solidFill>
                <a:latin typeface="Helvetica" panose="020B0604020202020204" pitchFamily="34" charset="0"/>
                <a:ea typeface="ＭＳ Ｐゴシック" panose="020B0600070205080204" pitchFamily="34" charset="-128"/>
              </a:defRPr>
            </a:lvl2pPr>
            <a:lvl3pPr marL="1143000" indent="-228600" defTabSz="927100">
              <a:defRPr sz="1600">
                <a:solidFill>
                  <a:schemeClr val="tx1"/>
                </a:solidFill>
                <a:latin typeface="Helvetica" panose="020B0604020202020204" pitchFamily="34" charset="0"/>
                <a:ea typeface="ＭＳ Ｐゴシック" panose="020B0600070205080204" pitchFamily="34" charset="-128"/>
              </a:defRPr>
            </a:lvl3pPr>
            <a:lvl4pPr marL="1600200" indent="-228600" defTabSz="927100">
              <a:defRPr sz="1600">
                <a:solidFill>
                  <a:schemeClr val="tx1"/>
                </a:solidFill>
                <a:latin typeface="Helvetica" panose="020B0604020202020204" pitchFamily="34" charset="0"/>
                <a:ea typeface="ＭＳ Ｐゴシック" panose="020B0600070205080204" pitchFamily="34" charset="-128"/>
              </a:defRPr>
            </a:lvl4pPr>
            <a:lvl5pPr marL="2057400" indent="-228600" defTabSz="927100">
              <a:defRPr sz="1600">
                <a:solidFill>
                  <a:schemeClr val="tx1"/>
                </a:solidFill>
                <a:latin typeface="Helvetica" panose="020B0604020202020204" pitchFamily="34" charset="0"/>
                <a:ea typeface="ＭＳ Ｐゴシック" panose="020B0600070205080204" pitchFamily="34" charset="-128"/>
              </a:defRPr>
            </a:lvl5pPr>
            <a:lvl6pPr marL="25146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71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7100" rtl="0" eaLnBrk="1" fontAlgn="base" latinLnBrk="0" hangingPunct="1">
              <a:lnSpc>
                <a:spcPct val="100000"/>
              </a:lnSpc>
              <a:spcBef>
                <a:spcPct val="0"/>
              </a:spcBef>
              <a:spcAft>
                <a:spcPct val="0"/>
              </a:spcAft>
              <a:buClrTx/>
              <a:buSzTx/>
              <a:buFontTx/>
              <a:buNone/>
              <a:tabLst/>
              <a:defRPr/>
            </a:pPr>
            <a:fld id="{E57AE074-BB24-467C-A389-042288128DCE}" type="slidenum">
              <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rPr>
              <a:pPr marL="0" marR="0" lvl="0" indent="0" algn="r" defTabSz="927100" rtl="0" eaLnBrk="1" fontAlgn="base" latinLnBrk="0" hangingPunct="1">
                <a:lnSpc>
                  <a:spcPct val="100000"/>
                </a:lnSpc>
                <a:spcBef>
                  <a:spcPct val="0"/>
                </a:spcBef>
                <a:spcAft>
                  <a:spcPct val="0"/>
                </a:spcAft>
                <a:buClrTx/>
                <a:buSzTx/>
                <a:buFontTx/>
                <a:buNone/>
                <a:tabLst/>
                <a:defRPr/>
              </a:pPr>
              <a:t>73</a:t>
            </a:fld>
            <a:endParaRPr kumimoji="0" lang="en-US" altLang="en-US" sz="1200" b="0" i="0" u="none" strike="noStrike" kern="1200" cap="none" spc="0" normalizeH="0" baseline="0" noProof="0">
              <a:ln>
                <a:noFill/>
              </a:ln>
              <a:solidFill>
                <a:prstClr val="black"/>
              </a:solidFill>
              <a:effectLst/>
              <a:uLnTx/>
              <a:uFillTx/>
              <a:latin typeface="Helvetica" panose="020B0604020202020204" pitchFamily="34" charset="0"/>
              <a:ea typeface="ＭＳ Ｐゴシック" panose="020B0600070205080204" pitchFamily="34" charset="-128"/>
              <a:cs typeface="+mn-cs"/>
            </a:endParaRPr>
          </a:p>
        </p:txBody>
      </p:sp>
      <p:sp>
        <p:nvSpPr>
          <p:cNvPr id="134147" name="Rectangle 2"/>
          <p:cNvSpPr>
            <a:spLocks noGrp="1" noRot="1" noChangeAspect="1" noChangeArrowheads="1" noTextEdit="1"/>
          </p:cNvSpPr>
          <p:nvPr>
            <p:ph type="sldImg"/>
          </p:nvPr>
        </p:nvSpPr>
        <p:spPr>
          <a:ln/>
        </p:spPr>
      </p:sp>
      <p:sp>
        <p:nvSpPr>
          <p:cNvPr id="134148"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97019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Rectangle 7"/>
          <p:cNvSpPr txBox="1">
            <a:spLocks noGrp="1" noChangeArrowheads="1"/>
          </p:cNvSpPr>
          <p:nvPr/>
        </p:nvSpPr>
        <p:spPr bwMode="auto">
          <a:xfrm>
            <a:off x="3966171" y="8820783"/>
            <a:ext cx="3031529" cy="4629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002" tIns="46501" rIns="93002" bIns="46501" anchor="b"/>
          <a:lstStyle>
            <a:lvl1pPr defTabSz="928688">
              <a:defRPr sz="1600">
                <a:solidFill>
                  <a:schemeClr val="tx1"/>
                </a:solidFill>
                <a:latin typeface="Helvetica" panose="020B0604020202020204" pitchFamily="34" charset="0"/>
                <a:ea typeface="ＭＳ Ｐゴシック" panose="020B0600070205080204" pitchFamily="34" charset="-128"/>
              </a:defRPr>
            </a:lvl1pPr>
            <a:lvl2pPr marL="742950" indent="-285750" defTabSz="928688">
              <a:defRPr sz="1600">
                <a:solidFill>
                  <a:schemeClr val="tx1"/>
                </a:solidFill>
                <a:latin typeface="Helvetica" panose="020B0604020202020204" pitchFamily="34" charset="0"/>
                <a:ea typeface="ＭＳ Ｐゴシック" panose="020B0600070205080204" pitchFamily="34" charset="-128"/>
              </a:defRPr>
            </a:lvl2pPr>
            <a:lvl3pPr marL="1143000" indent="-228600" defTabSz="928688">
              <a:defRPr sz="1600">
                <a:solidFill>
                  <a:schemeClr val="tx1"/>
                </a:solidFill>
                <a:latin typeface="Helvetica" panose="020B0604020202020204" pitchFamily="34" charset="0"/>
                <a:ea typeface="ＭＳ Ｐゴシック" panose="020B0600070205080204" pitchFamily="34" charset="-128"/>
              </a:defRPr>
            </a:lvl3pPr>
            <a:lvl4pPr marL="1600200" indent="-228600" defTabSz="928688">
              <a:defRPr sz="1600">
                <a:solidFill>
                  <a:schemeClr val="tx1"/>
                </a:solidFill>
                <a:latin typeface="Helvetica" panose="020B0604020202020204" pitchFamily="34" charset="0"/>
                <a:ea typeface="ＭＳ Ｐゴシック" panose="020B0600070205080204" pitchFamily="34" charset="-128"/>
              </a:defRPr>
            </a:lvl4pPr>
            <a:lvl5pPr marL="2057400" indent="-228600" defTabSz="928688">
              <a:defRPr sz="1600">
                <a:solidFill>
                  <a:schemeClr val="tx1"/>
                </a:solidFill>
                <a:latin typeface="Helvetica" panose="020B0604020202020204" pitchFamily="34" charset="0"/>
                <a:ea typeface="ＭＳ Ｐゴシック" panose="020B0600070205080204" pitchFamily="34" charset="-128"/>
              </a:defRPr>
            </a:lvl5pPr>
            <a:lvl6pPr marL="25146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defTabSz="928688"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28688" rtl="0" eaLnBrk="0" fontAlgn="base" latinLnBrk="0" hangingPunct="0">
              <a:lnSpc>
                <a:spcPct val="100000"/>
              </a:lnSpc>
              <a:spcBef>
                <a:spcPct val="0"/>
              </a:spcBef>
              <a:spcAft>
                <a:spcPct val="0"/>
              </a:spcAft>
              <a:buClrTx/>
              <a:buSzTx/>
              <a:buFontTx/>
              <a:buNone/>
              <a:tabLst/>
              <a:defRPr/>
            </a:pPr>
            <a:fld id="{A4932D46-DD78-4BAB-BBDC-DC51872AFEF6}"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28688" rtl="0" eaLnBrk="0" fontAlgn="base" latinLnBrk="0" hangingPunct="0">
                <a:lnSpc>
                  <a:spcPct val="100000"/>
                </a:lnSpc>
                <a:spcBef>
                  <a:spcPct val="0"/>
                </a:spcBef>
                <a:spcAft>
                  <a:spcPct val="0"/>
                </a:spcAft>
                <a:buClrTx/>
                <a:buSzTx/>
                <a:buFontTx/>
                <a:buNone/>
                <a:tabLst/>
                <a:defRPr/>
              </a:pPr>
              <a:t>74</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96259" name="Rectangle 2"/>
          <p:cNvSpPr>
            <a:spLocks noGrp="1" noRot="1" noChangeAspect="1" noChangeArrowheads="1" noTextEdit="1"/>
          </p:cNvSpPr>
          <p:nvPr>
            <p:ph type="sldImg"/>
          </p:nvPr>
        </p:nvSpPr>
        <p:spPr>
          <a:ln/>
        </p:spPr>
      </p:sp>
      <p:sp>
        <p:nvSpPr>
          <p:cNvPr id="962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164577873"/>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0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CB36896-4F4E-48BE-8ED8-64318D033CE8}"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75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3603" name="Rectangle 2"/>
          <p:cNvSpPr>
            <a:spLocks noGrp="1" noRot="1" noChangeAspect="1" noChangeArrowheads="1" noTextEdit="1"/>
          </p:cNvSpPr>
          <p:nvPr>
            <p:ph type="sldImg"/>
          </p:nvPr>
        </p:nvSpPr>
        <p:spPr>
          <a:ln/>
        </p:spPr>
      </p:sp>
      <p:sp>
        <p:nvSpPr>
          <p:cNvPr id="153604"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5439097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462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FDE8E9FC-6F08-40BB-B772-EA0C2AE1A7A0}"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76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4627" name="Rectangle 2"/>
          <p:cNvSpPr>
            <a:spLocks noGrp="1" noRot="1" noChangeAspect="1" noChangeArrowheads="1" noTextEdit="1"/>
          </p:cNvSpPr>
          <p:nvPr>
            <p:ph type="sldImg"/>
          </p:nvPr>
        </p:nvSpPr>
        <p:spPr>
          <a:ln/>
        </p:spPr>
      </p:sp>
      <p:sp>
        <p:nvSpPr>
          <p:cNvPr id="154628"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5702937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xmlns=""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xmlns=""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fld id="{27EDD166-DF5B-E640-90C2-FE28AE548D5C}" type="slidenum">
              <a:rPr lang="en-US" altLang="en-US"/>
              <a:pPr/>
              <a:t>10</a:t>
            </a:fld>
            <a:endParaRPr lang="en-US" altLang="en-US"/>
          </a:p>
        </p:txBody>
      </p:sp>
    </p:spTree>
    <p:extLst>
      <p:ext uri="{BB962C8B-B14F-4D97-AF65-F5344CB8AC3E}">
        <p14:creationId xmlns:p14="http://schemas.microsoft.com/office/powerpoint/2010/main" val="55845239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5650" name="Rectangle 7"/>
          <p:cNvSpPr txBox="1">
            <a:spLocks noGrp="1" noChangeArrowheads="1"/>
          </p:cNvSpPr>
          <p:nvPr/>
        </p:nvSpPr>
        <p:spPr bwMode="auto">
          <a:xfrm>
            <a:off x="4011160" y="8896201"/>
            <a:ext cx="3065916" cy="466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93909" tIns="46955" rIns="93909" bIns="46955" anchor="b"/>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14400" rtl="0" eaLnBrk="0" fontAlgn="base" latinLnBrk="0" hangingPunct="0">
              <a:lnSpc>
                <a:spcPct val="100000"/>
              </a:lnSpc>
              <a:spcBef>
                <a:spcPct val="0"/>
              </a:spcBef>
              <a:spcAft>
                <a:spcPct val="0"/>
              </a:spcAft>
              <a:buClrTx/>
              <a:buSzTx/>
              <a:buFontTx/>
              <a:buNone/>
              <a:tabLst/>
              <a:defRPr/>
            </a:pPr>
            <a:fld id="{B999CF1A-EE2D-40C7-88BC-5CB4646E5D8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14400" rtl="0" eaLnBrk="0" fontAlgn="base" latinLnBrk="0" hangingPunct="0">
                <a:lnSpc>
                  <a:spcPct val="100000"/>
                </a:lnSpc>
                <a:spcBef>
                  <a:spcPct val="0"/>
                </a:spcBef>
                <a:spcAft>
                  <a:spcPct val="0"/>
                </a:spcAft>
                <a:buClrTx/>
                <a:buSzTx/>
                <a:buFontTx/>
                <a:buNone/>
                <a:tabLst/>
                <a:defRPr/>
              </a:pPr>
              <a:t>77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5651" name="Rectangle 2"/>
          <p:cNvSpPr>
            <a:spLocks noGrp="1" noRot="1" noChangeAspect="1" noChangeArrowheads="1" noTextEdit="1"/>
          </p:cNvSpPr>
          <p:nvPr>
            <p:ph type="sldImg"/>
          </p:nvPr>
        </p:nvSpPr>
        <p:spPr>
          <a:ln/>
        </p:spPr>
      </p:sp>
      <p:sp>
        <p:nvSpPr>
          <p:cNvPr id="155652"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2142037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67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25DBE05D-165E-44E5-8FF5-12AB8BF987CB}"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78</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56675" name="Rectangle 2"/>
          <p:cNvSpPr>
            <a:spLocks noGrp="1" noRot="1" noChangeAspect="1" noChangeArrowheads="1" noTextEdit="1"/>
          </p:cNvSpPr>
          <p:nvPr>
            <p:ph type="sldImg"/>
          </p:nvPr>
        </p:nvSpPr>
        <p:spPr>
          <a:ln/>
        </p:spPr>
      </p:sp>
      <p:sp>
        <p:nvSpPr>
          <p:cNvPr id="15667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195184284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6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5F59032-4CC8-49AA-B921-0985818A4A69}"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79</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6435" name="Rectangle 2"/>
          <p:cNvSpPr>
            <a:spLocks noGrp="1" noRot="1" noChangeAspect="1" noChangeArrowheads="1" noTextEdit="1"/>
          </p:cNvSpPr>
          <p:nvPr>
            <p:ph type="sldImg"/>
          </p:nvPr>
        </p:nvSpPr>
        <p:spPr>
          <a:ln/>
        </p:spPr>
      </p:sp>
      <p:sp>
        <p:nvSpPr>
          <p:cNvPr id="146436"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602514519"/>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4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4BB37812-7A60-4D4D-B158-CDF22B62669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80</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47459" name="Rectangle 2"/>
          <p:cNvSpPr>
            <a:spLocks noGrp="1" noRot="1" noChangeAspect="1" noChangeArrowheads="1" noTextEdit="1"/>
          </p:cNvSpPr>
          <p:nvPr>
            <p:ph type="sldImg"/>
          </p:nvPr>
        </p:nvSpPr>
        <p:spPr>
          <a:ln/>
        </p:spPr>
      </p:sp>
      <p:sp>
        <p:nvSpPr>
          <p:cNvPr id="147460" name="Rectangle 3"/>
          <p:cNvSpPr>
            <a:spLocks noGrp="1" noChangeArrowheads="1"/>
          </p:cNvSpPr>
          <p:nvPr>
            <p:ph type="body" idx="1"/>
          </p:nvPr>
        </p:nvSpPr>
        <p:spPr>
          <a:xfrm>
            <a:off x="941979" y="4448101"/>
            <a:ext cx="5193119" cy="4211465"/>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806228212"/>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81</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398838892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82</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5220372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83</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7905510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84</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37609628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85</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286090061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Slide Image Placeholder 1">
            <a:extLst>
              <a:ext uri="{FF2B5EF4-FFF2-40B4-BE49-F238E27FC236}">
                <a16:creationId xmlns:a16="http://schemas.microsoft.com/office/drawing/2014/main" id="{1DCB9B52-67BD-F540-91C0-20C96F20826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34818" name="Notes Placeholder 2">
            <a:extLst>
              <a:ext uri="{FF2B5EF4-FFF2-40B4-BE49-F238E27FC236}">
                <a16:creationId xmlns:a16="http://schemas.microsoft.com/office/drawing/2014/main" id="{B8CF1704-6290-EB48-BBAC-4E4F8D8337E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n-US">
              <a:ea typeface="ＭＳ Ｐゴシック" panose="020B0600070205080204" pitchFamily="34" charset="-128"/>
            </a:endParaRPr>
          </a:p>
        </p:txBody>
      </p:sp>
      <p:sp>
        <p:nvSpPr>
          <p:cNvPr id="34819" name="Slide Number Placeholder 3">
            <a:extLst>
              <a:ext uri="{FF2B5EF4-FFF2-40B4-BE49-F238E27FC236}">
                <a16:creationId xmlns:a16="http://schemas.microsoft.com/office/drawing/2014/main" id="{6E05037B-EB89-3F4C-B30A-8A9A1D86A542}"/>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ea typeface="ＭＳ Ｐゴシック" panose="020B0600070205080204" pitchFamily="34" charset="-128"/>
              </a:defRPr>
            </a:lvl1pPr>
            <a:lvl2pPr marL="742950" indent="-285750">
              <a:defRPr>
                <a:solidFill>
                  <a:schemeClr val="tx1"/>
                </a:solidFill>
                <a:latin typeface="Calibri" panose="020F0502020204030204" pitchFamily="34" charset="0"/>
                <a:ea typeface="ＭＳ Ｐゴシック" panose="020B0600070205080204" pitchFamily="34" charset="-128"/>
              </a:defRPr>
            </a:lvl2pPr>
            <a:lvl3pPr marL="1143000" indent="-228600">
              <a:defRPr>
                <a:solidFill>
                  <a:schemeClr val="tx1"/>
                </a:solidFill>
                <a:latin typeface="Calibri" panose="020F0502020204030204" pitchFamily="34" charset="0"/>
                <a:ea typeface="ＭＳ Ｐゴシック" panose="020B0600070205080204" pitchFamily="34" charset="-128"/>
              </a:defRPr>
            </a:lvl3pPr>
            <a:lvl4pPr marL="1600200" indent="-228600">
              <a:defRPr>
                <a:solidFill>
                  <a:schemeClr val="tx1"/>
                </a:solidFill>
                <a:latin typeface="Calibri" panose="020F0502020204030204" pitchFamily="34" charset="0"/>
                <a:ea typeface="ＭＳ Ｐゴシック" panose="020B0600070205080204" pitchFamily="34" charset="-128"/>
              </a:defRPr>
            </a:lvl4pPr>
            <a:lvl5pPr marL="2057400" indent="-228600">
              <a:defRPr>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0"/>
              </a:spcBef>
              <a:spcAft>
                <a:spcPct val="0"/>
              </a:spcAft>
              <a:defRPr>
                <a:solidFill>
                  <a:schemeClr val="tx1"/>
                </a:solidFill>
                <a:latin typeface="Calibri" panose="020F0502020204030204" pitchFamily="34" charset="0"/>
                <a:ea typeface="ＭＳ Ｐゴシック" panose="020B0600070205080204" pitchFamily="34" charset="-128"/>
              </a:defRPr>
            </a:lvl9pPr>
          </a:lstStyle>
          <a:p>
            <a:pPr marL="0" marR="0" lvl="0" indent="0" algn="r" defTabSz="914400" rtl="0" eaLnBrk="1" fontAlgn="auto" latinLnBrk="0" hangingPunct="1">
              <a:lnSpc>
                <a:spcPct val="100000"/>
              </a:lnSpc>
              <a:spcBef>
                <a:spcPts val="0"/>
              </a:spcBef>
              <a:spcAft>
                <a:spcPts val="0"/>
              </a:spcAft>
              <a:buClrTx/>
              <a:buSzTx/>
              <a:buFontTx/>
              <a:buNone/>
              <a:tabLst/>
              <a:defRPr/>
            </a:pPr>
            <a:fld id="{E740825B-B026-0346-855E-C13D26B7AAEA}" type="slidenum">
              <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rPr>
              <a:pPr marL="0" marR="0" lvl="0" indent="0" algn="r" defTabSz="914400" rtl="0" eaLnBrk="1" fontAlgn="auto" latinLnBrk="0" hangingPunct="1">
                <a:lnSpc>
                  <a:spcPct val="100000"/>
                </a:lnSpc>
                <a:spcBef>
                  <a:spcPts val="0"/>
                </a:spcBef>
                <a:spcAft>
                  <a:spcPts val="0"/>
                </a:spcAft>
                <a:buClrTx/>
                <a:buSzTx/>
                <a:buFontTx/>
                <a:buNone/>
                <a:tabLst/>
                <a:defRPr/>
              </a:pPr>
              <a:t>86</a:t>
            </a:fld>
            <a:endParaRPr kumimoji="0" lang="en-US" altLang="en-US" sz="1200" b="0" i="0" u="none" strike="noStrike" kern="1200" cap="none" spc="0" normalizeH="0" baseline="0" noProof="0">
              <a:ln>
                <a:noFill/>
              </a:ln>
              <a:solidFill>
                <a:prstClr val="black"/>
              </a:solidFill>
              <a:effectLst/>
              <a:uLnTx/>
              <a:uFillTx/>
              <a:latin typeface="Calibri" panose="020F0502020204030204" pitchFamily="34" charset="0"/>
              <a:ea typeface="ＭＳ Ｐゴシック" panose="020B0600070205080204" pitchFamily="34" charset="-128"/>
              <a:cs typeface="+mn-cs"/>
            </a:endParaRPr>
          </a:p>
        </p:txBody>
      </p:sp>
    </p:spTree>
    <p:extLst>
      <p:ext uri="{BB962C8B-B14F-4D97-AF65-F5344CB8AC3E}">
        <p14:creationId xmlns:p14="http://schemas.microsoft.com/office/powerpoint/2010/main" val="19213967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14</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822610328"/>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058"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6093">
              <a:defRPr sz="1600">
                <a:solidFill>
                  <a:schemeClr val="tx1"/>
                </a:solidFill>
                <a:latin typeface="Helvetica" panose="020B0604020202020204" pitchFamily="34" charset="0"/>
                <a:ea typeface="ＭＳ Ｐゴシック" panose="020B0600070205080204" pitchFamily="34" charset="-128"/>
              </a:defRPr>
            </a:lvl1pPr>
            <a:lvl2pPr marL="750157" indent="-288522" defTabSz="936093">
              <a:defRPr sz="1600">
                <a:solidFill>
                  <a:schemeClr val="tx1"/>
                </a:solidFill>
                <a:latin typeface="Helvetica" panose="020B0604020202020204" pitchFamily="34" charset="0"/>
                <a:ea typeface="ＭＳ Ｐゴシック" panose="020B0600070205080204" pitchFamily="34" charset="-128"/>
              </a:defRPr>
            </a:lvl2pPr>
            <a:lvl3pPr marL="1154087" indent="-230817" defTabSz="936093">
              <a:defRPr sz="1600">
                <a:solidFill>
                  <a:schemeClr val="tx1"/>
                </a:solidFill>
                <a:latin typeface="Helvetica" panose="020B0604020202020204" pitchFamily="34" charset="0"/>
                <a:ea typeface="ＭＳ Ｐゴシック" panose="020B0600070205080204" pitchFamily="34" charset="-128"/>
              </a:defRPr>
            </a:lvl3pPr>
            <a:lvl4pPr marL="1615722" indent="-230817" defTabSz="936093">
              <a:defRPr sz="1600">
                <a:solidFill>
                  <a:schemeClr val="tx1"/>
                </a:solidFill>
                <a:latin typeface="Helvetica" panose="020B0604020202020204" pitchFamily="34" charset="0"/>
                <a:ea typeface="ＭＳ Ｐゴシック" panose="020B0600070205080204" pitchFamily="34" charset="-128"/>
              </a:defRPr>
            </a:lvl4pPr>
            <a:lvl5pPr marL="2077357" indent="-230817" defTabSz="936093">
              <a:defRPr sz="1600">
                <a:solidFill>
                  <a:schemeClr val="tx1"/>
                </a:solidFill>
                <a:latin typeface="Helvetica" panose="020B0604020202020204" pitchFamily="34" charset="0"/>
                <a:ea typeface="ＭＳ Ｐゴシック" panose="020B0600070205080204" pitchFamily="34" charset="-128"/>
              </a:defRPr>
            </a:lvl5pPr>
            <a:lvl6pPr marL="2538992"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300062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62261"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923896" indent="-230817" defTabSz="936093"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r" defTabSz="936093" rtl="0" eaLnBrk="0" fontAlgn="base" latinLnBrk="0" hangingPunct="0">
              <a:lnSpc>
                <a:spcPct val="100000"/>
              </a:lnSpc>
              <a:spcBef>
                <a:spcPct val="0"/>
              </a:spcBef>
              <a:spcAft>
                <a:spcPct val="0"/>
              </a:spcAft>
              <a:buClrTx/>
              <a:buSzTx/>
              <a:buFontTx/>
              <a:buNone/>
              <a:tabLst/>
              <a:defRPr/>
            </a:pPr>
            <a:fld id="{1E4AA371-DF05-42FF-99C9-D54AF61A2C5F}"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rPr>
              <a:pPr marL="0" marR="0" lvl="0" indent="0" algn="r" defTabSz="936093" rtl="0" eaLnBrk="0" fontAlgn="base" latinLnBrk="0" hangingPunct="0">
                <a:lnSpc>
                  <a:spcPct val="100000"/>
                </a:lnSpc>
                <a:spcBef>
                  <a:spcPct val="0"/>
                </a:spcBef>
                <a:spcAft>
                  <a:spcPct val="0"/>
                </a:spcAft>
                <a:buClrTx/>
                <a:buSzTx/>
                <a:buFontTx/>
                <a:buNone/>
                <a:tabLst/>
                <a:defRPr/>
              </a:pPr>
              <a:t>87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ＭＳ Ｐゴシック" panose="020B0600070205080204" pitchFamily="34" charset="-128"/>
              <a:cs typeface="+mn-cs"/>
            </a:endParaRPr>
          </a:p>
        </p:txBody>
      </p:sp>
      <p:sp>
        <p:nvSpPr>
          <p:cNvPr id="173059" name="Rectangle 2"/>
          <p:cNvSpPr>
            <a:spLocks noGrp="1" noRot="1" noChangeAspect="1" noChangeArrowheads="1" noTextEdit="1"/>
          </p:cNvSpPr>
          <p:nvPr>
            <p:ph type="sldImg"/>
          </p:nvPr>
        </p:nvSpPr>
        <p:spPr>
          <a:ln/>
        </p:spPr>
      </p:sp>
      <p:sp>
        <p:nvSpPr>
          <p:cNvPr id="173060"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532240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9137" name="Slide Image Placeholder 1"/>
          <p:cNvSpPr>
            <a:spLocks noGrp="1" noRot="1" noChangeAspec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 xmlns:ma14="http://schemas.microsoft.com/office/mac/drawingml/2011/main" val="1"/>
            </a:ext>
          </a:extLst>
        </p:spPr>
      </p:sp>
      <p:sp>
        <p:nvSpPr>
          <p:cNvPr id="219138"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wrap="square" numCol="1" anchor="t" anchorCtr="0" compatLnSpc="1">
            <a:prstTxWarp prst="textNoShape">
              <a:avLst/>
            </a:prstTxWarp>
          </a:bodyPr>
          <a:lstStyle/>
          <a:p>
            <a:pPr>
              <a:spcBef>
                <a:spcPct val="0"/>
              </a:spcBef>
            </a:pPr>
            <a:endParaRPr lang="en-US" altLang="en-US"/>
          </a:p>
        </p:txBody>
      </p:sp>
      <p:sp>
        <p:nvSpPr>
          <p:cNvPr id="219139"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7EDD166-DF5B-E640-90C2-FE28AE548D5C}" type="slidenum">
              <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rPr>
              <a:pPr marL="0" marR="0" lvl="0" indent="0" algn="r" defTabSz="457200" rtl="0" eaLnBrk="1" fontAlgn="base" latinLnBrk="0" hangingPunct="1">
                <a:lnSpc>
                  <a:spcPct val="100000"/>
                </a:lnSpc>
                <a:spcBef>
                  <a:spcPct val="0"/>
                </a:spcBef>
                <a:spcAft>
                  <a:spcPct val="0"/>
                </a:spcAft>
                <a:buClrTx/>
                <a:buSzTx/>
                <a:buFontTx/>
                <a:buNone/>
                <a:tabLst/>
                <a:defRPr/>
              </a:pPr>
              <a:t>88</a:t>
            </a:fld>
            <a:endParaRPr kumimoji="0" lang="en-US" altLang="en-US" sz="1200" b="0" i="0" u="none" strike="noStrike" kern="1200" cap="none" spc="0" normalizeH="0" baseline="0" noProof="0">
              <a:ln>
                <a:noFill/>
              </a:ln>
              <a:solidFill>
                <a:prstClr val="black"/>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940982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830243F-8686-4433-9701-9F34E8AC8773}"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15</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7347" name="Rectangle 2"/>
          <p:cNvSpPr>
            <a:spLocks noGrp="1" noRot="1" noChangeAspect="1" noChangeArrowheads="1" noTextEdit="1"/>
          </p:cNvSpPr>
          <p:nvPr>
            <p:ph type="sldImg"/>
          </p:nvPr>
        </p:nvSpPr>
        <p:spPr>
          <a:xfrm>
            <a:off x="1177925" y="695325"/>
            <a:ext cx="4641850" cy="3481388"/>
          </a:xfrm>
          <a:ln/>
        </p:spPr>
      </p:sp>
      <p:sp>
        <p:nvSpPr>
          <p:cNvPr id="57348"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32369545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445649CE-6E1F-4A66-818C-4E7F6898A7A7}"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16</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59395" name="Rectangle 2"/>
          <p:cNvSpPr>
            <a:spLocks noGrp="1" noRot="1" noChangeAspect="1" noChangeArrowheads="1" noTextEdit="1"/>
          </p:cNvSpPr>
          <p:nvPr>
            <p:ph type="sldImg"/>
          </p:nvPr>
        </p:nvSpPr>
        <p:spPr>
          <a:xfrm>
            <a:off x="1177925" y="695325"/>
            <a:ext cx="4641850" cy="3481388"/>
          </a:xfrm>
          <a:ln/>
        </p:spPr>
      </p:sp>
      <p:sp>
        <p:nvSpPr>
          <p:cNvPr id="59396"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6717076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0275">
              <a:defRPr sz="1600">
                <a:solidFill>
                  <a:schemeClr val="tx1"/>
                </a:solidFill>
                <a:latin typeface="Helvetica" panose="020B0604020202020204" pitchFamily="34" charset="0"/>
                <a:ea typeface="MS PGothic" panose="020B0600070205080204" pitchFamily="34" charset="-128"/>
              </a:defRPr>
            </a:lvl1pPr>
            <a:lvl2pPr marL="37931725" indent="-37474525" defTabSz="93027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0" marR="0" lvl="0" indent="0" algn="r" defTabSz="930275" rtl="0" eaLnBrk="0" fontAlgn="base" latinLnBrk="0" hangingPunct="0">
              <a:lnSpc>
                <a:spcPct val="100000"/>
              </a:lnSpc>
              <a:spcBef>
                <a:spcPct val="0"/>
              </a:spcBef>
              <a:spcAft>
                <a:spcPct val="0"/>
              </a:spcAft>
              <a:buClrTx/>
              <a:buSzTx/>
              <a:buFontTx/>
              <a:buNone/>
              <a:tabLst/>
              <a:defRPr/>
            </a:pPr>
            <a:fld id="{6FA9640E-5C10-4629-8988-A9A2CA4B65CD}" type="slidenum">
              <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rPr>
              <a:pPr marL="0" marR="0" lvl="0" indent="0" algn="r" defTabSz="930275" rtl="0" eaLnBrk="0" fontAlgn="base" latinLnBrk="0" hangingPunct="0">
                <a:lnSpc>
                  <a:spcPct val="100000"/>
                </a:lnSpc>
                <a:spcBef>
                  <a:spcPct val="0"/>
                </a:spcBef>
                <a:spcAft>
                  <a:spcPct val="0"/>
                </a:spcAft>
                <a:buClrTx/>
                <a:buSzTx/>
                <a:buFontTx/>
                <a:buNone/>
                <a:tabLst/>
                <a:defRPr/>
              </a:pPr>
              <a:t>17</a:t>
            </a:fld>
            <a:endParaRPr kumimoji="0" lang="en-US" altLang="en-US" sz="1200" b="0"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
        <p:nvSpPr>
          <p:cNvPr id="61443" name="Rectangle 2"/>
          <p:cNvSpPr>
            <a:spLocks noGrp="1" noRot="1" noChangeAspect="1" noChangeArrowheads="1" noTextEdit="1"/>
          </p:cNvSpPr>
          <p:nvPr>
            <p:ph type="sldImg"/>
          </p:nvPr>
        </p:nvSpPr>
        <p:spPr>
          <a:xfrm>
            <a:off x="1177925" y="695325"/>
            <a:ext cx="4641850" cy="3481388"/>
          </a:xfrm>
          <a:ln/>
        </p:spPr>
      </p:sp>
      <p:sp>
        <p:nvSpPr>
          <p:cNvPr id="61444" name="Rectangle 3"/>
          <p:cNvSpPr>
            <a:spLocks noGrp="1" noChangeArrowheads="1"/>
          </p:cNvSpPr>
          <p:nvPr>
            <p:ph type="body" idx="1"/>
          </p:nvPr>
        </p:nvSpPr>
        <p:spPr>
          <a:xfrm>
            <a:off x="931864" y="4410075"/>
            <a:ext cx="5133975" cy="4178300"/>
          </a:xfrm>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41273155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3.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4.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6.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8.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8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hyperlink" Target="http://www.db-book.com/" TargetMode="External"/><Relationship Id="rId1" Type="http://schemas.openxmlformats.org/officeDocument/2006/relationships/slideMaster" Target="../slideMasters/slideMaster9.xml"/></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6876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8043245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2/24/22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258965329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2/24/22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7470908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6072647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16485161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6934671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001351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4522209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3060610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1958486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6926432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574825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4602981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9700976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89112298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86932526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7653892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158835023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1"/>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9867843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8313325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953587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63574420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8"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6"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2426904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58395440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4293383675"/>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39850659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9"/>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308418771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780425316"/>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573690271"/>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619251749"/>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0"/>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3318744922"/>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7C5F74-182E-BB48-8D2B-07C712E12C13}"/>
              </a:ext>
            </a:extLst>
          </p:cNvPr>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p>
        </p:txBody>
      </p:sp>
      <p:sp>
        <p:nvSpPr>
          <p:cNvPr id="3" name="Subtitle 2">
            <a:extLst>
              <a:ext uri="{FF2B5EF4-FFF2-40B4-BE49-F238E27FC236}">
                <a16:creationId xmlns:a16="http://schemas.microsoft.com/office/drawing/2014/main" id="{47CEE657-005A-474E-9EFB-2A7FC162D03E}"/>
              </a:ext>
            </a:extLst>
          </p:cNvPr>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p>
        </p:txBody>
      </p:sp>
      <p:sp>
        <p:nvSpPr>
          <p:cNvPr id="4" name="Date Placeholder 3">
            <a:extLst>
              <a:ext uri="{FF2B5EF4-FFF2-40B4-BE49-F238E27FC236}">
                <a16:creationId xmlns:a16="http://schemas.microsoft.com/office/drawing/2014/main" id="{6439296E-6C75-E244-8E26-09C724B5EE07}"/>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8145E010-FD79-A640-AF78-35E57754B7E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5E2875C-49E3-0748-9DD7-E70261BF25B3}"/>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0520616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2/24/22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825194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010631-AF79-CB4F-8027-E06275735D4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EEBB81B-56D3-6149-BE5A-B00FBE9E345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6F13A-7E39-0443-AD3F-36E43E3FD6B7}"/>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186BA85F-3A2A-B94E-B0B8-C577153721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779DC4E-0554-5A47-997D-B0D36D69A946}"/>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26270374"/>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0932A-7049-E244-A552-A089DD94ECB4}"/>
              </a:ext>
            </a:extLst>
          </p:cNvPr>
          <p:cNvSpPr>
            <a:spLocks noGrp="1"/>
          </p:cNvSpPr>
          <p:nvPr>
            <p:ph type="title"/>
          </p:nvPr>
        </p:nvSpPr>
        <p:spPr>
          <a:xfrm>
            <a:off x="623888" y="1282304"/>
            <a:ext cx="7886700" cy="2139553"/>
          </a:xfrm>
        </p:spPr>
        <p:txBody>
          <a:bodyPr anchor="b"/>
          <a:lstStyle>
            <a:lvl1pPr>
              <a:defRPr sz="4500"/>
            </a:lvl1pPr>
          </a:lstStyle>
          <a:p>
            <a:r>
              <a:rPr lang="en-US"/>
              <a:t>Click to edit Master title style</a:t>
            </a:r>
          </a:p>
        </p:txBody>
      </p:sp>
      <p:sp>
        <p:nvSpPr>
          <p:cNvPr id="3" name="Text Placeholder 2">
            <a:extLst>
              <a:ext uri="{FF2B5EF4-FFF2-40B4-BE49-F238E27FC236}">
                <a16:creationId xmlns:a16="http://schemas.microsoft.com/office/drawing/2014/main" id="{E7F1626F-7D9A-F14F-80C0-7FE675B2ABD2}"/>
              </a:ext>
            </a:extLst>
          </p:cNvPr>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BF2512E-0E2D-C941-8FAF-6C055152631A}"/>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20631E45-73B4-6747-B321-2E483BC27A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03C89F-D861-0C40-B76D-AD82020CC652}"/>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904755139"/>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789384-B21C-FE4D-B186-D2DE01D1315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0F0ACB-00E0-EA44-94F9-907CF0B18AA1}"/>
              </a:ext>
            </a:extLst>
          </p:cNvPr>
          <p:cNvSpPr>
            <a:spLocks noGrp="1"/>
          </p:cNvSpPr>
          <p:nvPr>
            <p:ph sz="half" idx="1"/>
          </p:nvPr>
        </p:nvSpPr>
        <p:spPr>
          <a:xfrm>
            <a:off x="6286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7681A74-F708-A543-8461-8E2A496FD972}"/>
              </a:ext>
            </a:extLst>
          </p:cNvPr>
          <p:cNvSpPr>
            <a:spLocks noGrp="1"/>
          </p:cNvSpPr>
          <p:nvPr>
            <p:ph sz="half" idx="2"/>
          </p:nvPr>
        </p:nvSpPr>
        <p:spPr>
          <a:xfrm>
            <a:off x="4629150" y="1369219"/>
            <a:ext cx="3886200" cy="32635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7D3DD59-2E86-404C-AD21-964509446B09}"/>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6" name="Footer Placeholder 5">
            <a:extLst>
              <a:ext uri="{FF2B5EF4-FFF2-40B4-BE49-F238E27FC236}">
                <a16:creationId xmlns:a16="http://schemas.microsoft.com/office/drawing/2014/main" id="{2D55D805-E7AB-BF4F-8169-0FE381DD1C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1CBC66-E29D-5348-B1E0-A7385E028D30}"/>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2522994130"/>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B1853-E1D5-5248-81D4-129C121D82AA}"/>
              </a:ext>
            </a:extLst>
          </p:cNvPr>
          <p:cNvSpPr>
            <a:spLocks noGrp="1"/>
          </p:cNvSpPr>
          <p:nvPr>
            <p:ph type="title"/>
          </p:nvPr>
        </p:nvSpPr>
        <p:spPr>
          <a:xfrm>
            <a:off x="629841" y="273844"/>
            <a:ext cx="7886700" cy="994172"/>
          </a:xfrm>
        </p:spPr>
        <p:txBody>
          <a:bodyPr/>
          <a:lstStyle/>
          <a:p>
            <a:r>
              <a:rPr lang="en-US"/>
              <a:t>Click to edit Master title style</a:t>
            </a:r>
          </a:p>
        </p:txBody>
      </p:sp>
      <p:sp>
        <p:nvSpPr>
          <p:cNvPr id="3" name="Text Placeholder 2">
            <a:extLst>
              <a:ext uri="{FF2B5EF4-FFF2-40B4-BE49-F238E27FC236}">
                <a16:creationId xmlns:a16="http://schemas.microsoft.com/office/drawing/2014/main" id="{10A29E33-962E-3D4C-A91F-B6ED4711EBF9}"/>
              </a:ext>
            </a:extLst>
          </p:cNvPr>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a:extLst>
              <a:ext uri="{FF2B5EF4-FFF2-40B4-BE49-F238E27FC236}">
                <a16:creationId xmlns:a16="http://schemas.microsoft.com/office/drawing/2014/main" id="{E5F8A5D9-84B1-B243-A7E5-60B88515BB1D}"/>
              </a:ext>
            </a:extLst>
          </p:cNvPr>
          <p:cNvSpPr>
            <a:spLocks noGrp="1"/>
          </p:cNvSpPr>
          <p:nvPr>
            <p:ph sz="half" idx="2"/>
          </p:nvPr>
        </p:nvSpPr>
        <p:spPr>
          <a:xfrm>
            <a:off x="629842" y="1878806"/>
            <a:ext cx="3868340"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9B7EDEFD-C894-3844-8E69-BD2106E16B6B}"/>
              </a:ext>
            </a:extLst>
          </p:cNvPr>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a:extLst>
              <a:ext uri="{FF2B5EF4-FFF2-40B4-BE49-F238E27FC236}">
                <a16:creationId xmlns:a16="http://schemas.microsoft.com/office/drawing/2014/main" id="{561FCC94-A239-BC4E-A4D2-3BD1F10D7798}"/>
              </a:ext>
            </a:extLst>
          </p:cNvPr>
          <p:cNvSpPr>
            <a:spLocks noGrp="1"/>
          </p:cNvSpPr>
          <p:nvPr>
            <p:ph sz="quarter" idx="4"/>
          </p:nvPr>
        </p:nvSpPr>
        <p:spPr>
          <a:xfrm>
            <a:off x="4629150" y="1878806"/>
            <a:ext cx="3887391" cy="276344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17C9834-4B66-5A46-AEC1-634718082224}"/>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8" name="Footer Placeholder 7">
            <a:extLst>
              <a:ext uri="{FF2B5EF4-FFF2-40B4-BE49-F238E27FC236}">
                <a16:creationId xmlns:a16="http://schemas.microsoft.com/office/drawing/2014/main" id="{20231009-6D5E-9546-AA2F-623451B4571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03EF0D9-3C1D-C545-9699-F4B493874FE4}"/>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83179119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EA3C9F-7D12-3545-960E-705A57668C46}"/>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7E2C850-D872-A241-B2B2-7623EF39B3D0}"/>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4" name="Footer Placeholder 3">
            <a:extLst>
              <a:ext uri="{FF2B5EF4-FFF2-40B4-BE49-F238E27FC236}">
                <a16:creationId xmlns:a16="http://schemas.microsoft.com/office/drawing/2014/main" id="{726ADEAC-2CB6-1D4C-A1DB-89C644319E4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CB009C-E6AF-8948-BA86-4D21DC6559D9}"/>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84679064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F53CC0B-231A-5D4C-B50C-6990FC9FCC0A}"/>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3" name="Footer Placeholder 2">
            <a:extLst>
              <a:ext uri="{FF2B5EF4-FFF2-40B4-BE49-F238E27FC236}">
                <a16:creationId xmlns:a16="http://schemas.microsoft.com/office/drawing/2014/main" id="{02100CFF-A594-B745-B588-F3BA499A096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19C5C5C-C143-EF48-8332-547B11A9048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1683948702"/>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E3709-8557-4441-B9CA-E8FD675B9925}"/>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7DD687A9-E73C-3046-B5A2-336EFB280F33}"/>
              </a:ext>
            </a:extLst>
          </p:cNvPr>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CB2394F4-5E37-0543-873C-271313317AE0}"/>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5BDEB37B-D0FF-554C-9132-939DF04067CB}"/>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6" name="Footer Placeholder 5">
            <a:extLst>
              <a:ext uri="{FF2B5EF4-FFF2-40B4-BE49-F238E27FC236}">
                <a16:creationId xmlns:a16="http://schemas.microsoft.com/office/drawing/2014/main" id="{69564E33-7C3A-AC43-852C-741F78E4778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BCC0865-940A-904D-B9AC-0CA643A76421}"/>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103454696"/>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8B4C-CA29-F543-9801-B1496CEFFC6C}"/>
              </a:ext>
            </a:extLst>
          </p:cNvPr>
          <p:cNvSpPr>
            <a:spLocks noGrp="1"/>
          </p:cNvSpPr>
          <p:nvPr>
            <p:ph type="title"/>
          </p:nvPr>
        </p:nvSpPr>
        <p:spPr>
          <a:xfrm>
            <a:off x="629841" y="342900"/>
            <a:ext cx="2949178" cy="1200150"/>
          </a:xfrm>
        </p:spPr>
        <p:txBody>
          <a:bodyPr anchor="b"/>
          <a:lstStyle>
            <a:lvl1pPr>
              <a:defRPr sz="2400"/>
            </a:lvl1pPr>
          </a:lstStyle>
          <a:p>
            <a:r>
              <a:rPr lang="en-US"/>
              <a:t>Click to edit Master title style</a:t>
            </a:r>
          </a:p>
        </p:txBody>
      </p:sp>
      <p:sp>
        <p:nvSpPr>
          <p:cNvPr id="3" name="Picture Placeholder 2">
            <a:extLst>
              <a:ext uri="{FF2B5EF4-FFF2-40B4-BE49-F238E27FC236}">
                <a16:creationId xmlns:a16="http://schemas.microsoft.com/office/drawing/2014/main" id="{D1A5EBE1-24FC-C94E-AA4B-9001408B2E14}"/>
              </a:ext>
            </a:extLst>
          </p:cNvPr>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a:extLst>
              <a:ext uri="{FF2B5EF4-FFF2-40B4-BE49-F238E27FC236}">
                <a16:creationId xmlns:a16="http://schemas.microsoft.com/office/drawing/2014/main" id="{9662E6E6-6F35-EC4F-945E-68E3AE21B094}"/>
              </a:ext>
            </a:extLst>
          </p:cNvPr>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a:extLst>
              <a:ext uri="{FF2B5EF4-FFF2-40B4-BE49-F238E27FC236}">
                <a16:creationId xmlns:a16="http://schemas.microsoft.com/office/drawing/2014/main" id="{D7768D57-A3B5-A143-B9A5-1CF5731F6479}"/>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6" name="Footer Placeholder 5">
            <a:extLst>
              <a:ext uri="{FF2B5EF4-FFF2-40B4-BE49-F238E27FC236}">
                <a16:creationId xmlns:a16="http://schemas.microsoft.com/office/drawing/2014/main" id="{98737337-B90D-8C44-A277-4C9650A062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A042EDE-4632-9A4D-A4A2-3C40F6CCFC15}"/>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3475658035"/>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38CFB4-D588-DB43-8329-CFBC4B02A6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E655D7A-9D50-4C45-9864-6D30EB671F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80838A-5656-124D-8BF3-1E949074F2B0}"/>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7480D81D-7136-304C-AF23-CB01D64047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E4EAC51-11C7-CB48-B714-9A51BD23FD2D}"/>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4151344699"/>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A1508CC-25B8-724E-A485-267836A2749D}"/>
              </a:ext>
            </a:extLst>
          </p:cNvPr>
          <p:cNvSpPr>
            <a:spLocks noGrp="1"/>
          </p:cNvSpPr>
          <p:nvPr>
            <p:ph type="title" orient="vert"/>
          </p:nvPr>
        </p:nvSpPr>
        <p:spPr>
          <a:xfrm>
            <a:off x="6543675" y="273844"/>
            <a:ext cx="1971675" cy="4358879"/>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9C475C5-878A-7448-B7EA-5D1929BC113F}"/>
              </a:ext>
            </a:extLst>
          </p:cNvPr>
          <p:cNvSpPr>
            <a:spLocks noGrp="1"/>
          </p:cNvSpPr>
          <p:nvPr>
            <p:ph type="body" orient="vert" idx="1"/>
          </p:nvPr>
        </p:nvSpPr>
        <p:spPr>
          <a:xfrm>
            <a:off x="628650" y="273844"/>
            <a:ext cx="5800725" cy="435887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3A597D-3E63-F34A-85AD-6926329098E8}"/>
              </a:ext>
            </a:extLst>
          </p:cNvPr>
          <p:cNvSpPr>
            <a:spLocks noGrp="1"/>
          </p:cNvSpPr>
          <p:nvPr>
            <p:ph type="dt" sz="half" idx="10"/>
          </p:nvPr>
        </p:nvSpPr>
        <p:spPr/>
        <p:txBody>
          <a:body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7ABA5C80-A328-A84B-A792-F52A97DE38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AB1AD0C-13B0-7A45-8437-962E89F02FC8}"/>
              </a:ext>
            </a:extLst>
          </p:cNvPr>
          <p:cNvSpPr>
            <a:spLocks noGrp="1"/>
          </p:cNvSpPr>
          <p:nvPr>
            <p:ph type="sldNum" sz="quarter" idx="12"/>
          </p:nvPr>
        </p:nvSpPr>
        <p:spPr/>
        <p:txBody>
          <a:bodyPr/>
          <a:lstStyle/>
          <a:p>
            <a:fld id="{1A2CFC11-EFDF-2A41-ADA5-A9517D3E7637}" type="slidenum">
              <a:rPr lang="en-US" smtClean="0"/>
              <a:t>‹#›</a:t>
            </a:fld>
            <a:endParaRPr lang="en-US"/>
          </a:p>
        </p:txBody>
      </p:sp>
    </p:spTree>
    <p:extLst>
      <p:ext uri="{BB962C8B-B14F-4D97-AF65-F5344CB8AC3E}">
        <p14:creationId xmlns:p14="http://schemas.microsoft.com/office/powerpoint/2010/main" val="9836440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2/24/22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11087036"/>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32407143"/>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853287720"/>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1625412949"/>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3729238398"/>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973002216"/>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791910085"/>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80739719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1596109997"/>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4280473197"/>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38766705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6220410"/>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1050366477"/>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700978329"/>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2574327702"/>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265567290"/>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2984648733"/>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a:prstGeom prst="rect">
            <a:avLst/>
          </a:prstGeo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04788"/>
            <a:ext cx="5111750" cy="438983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57200" y="4767263"/>
            <a:ext cx="2133600" cy="274637"/>
          </a:xfrm>
          <a:prstGeom prst="rect">
            <a:avLst/>
          </a:prstGeom>
        </p:spPr>
        <p:txBody>
          <a:bodyPr/>
          <a:lstStyle>
            <a:lvl1pPr>
              <a:defRPr/>
            </a:lvl1pPr>
          </a:lstStyle>
          <a:p>
            <a:fld id="{80CC6A0C-5777-6141-8161-40A51E54DA25}" type="datetimeFigureOut">
              <a:rPr lang="en-US" altLang="en-US"/>
              <a:pPr/>
              <a:t>2/24/22</a:t>
            </a:fld>
            <a:endParaRPr lang="en-US" altLang="en-US"/>
          </a:p>
        </p:txBody>
      </p:sp>
      <p:sp>
        <p:nvSpPr>
          <p:cNvPr id="6" name="Footer Placeholder 5"/>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6"/>
          <p:cNvSpPr>
            <a:spLocks noGrp="1"/>
          </p:cNvSpPr>
          <p:nvPr>
            <p:ph type="sldNum" sz="quarter" idx="12"/>
          </p:nvPr>
        </p:nvSpPr>
        <p:spPr>
          <a:xfrm>
            <a:off x="6553200" y="4767263"/>
            <a:ext cx="2133600" cy="274637"/>
          </a:xfrm>
          <a:prstGeom prst="rect">
            <a:avLst/>
          </a:prstGeom>
        </p:spPr>
        <p:txBody>
          <a:bodyPr/>
          <a:lstStyle>
            <a:lvl1pPr>
              <a:defRPr/>
            </a:lvl1pPr>
          </a:lstStyle>
          <a:p>
            <a:fld id="{BB1B0572-E7E6-434E-BFB5-5CD3555E83A4}" type="slidenum">
              <a:rPr lang="en-US" altLang="en-US"/>
              <a:pPr/>
              <a:t>‹#›</a:t>
            </a:fld>
            <a:endParaRPr lang="en-US" altLang="en-US">
              <a:solidFill>
                <a:srgbClr val="88A44D"/>
              </a:solidFill>
            </a:endParaRPr>
          </a:p>
        </p:txBody>
      </p:sp>
    </p:spTree>
    <p:extLst>
      <p:ext uri="{BB962C8B-B14F-4D97-AF65-F5344CB8AC3E}">
        <p14:creationId xmlns:p14="http://schemas.microsoft.com/office/powerpoint/2010/main" val="879345845"/>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a:prstGeom prst="rect">
            <a:avLst/>
          </a:prstGeo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a:prstGeom prst="rect">
            <a:avLst/>
          </a:prstGeo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4025503"/>
            <a:ext cx="5486400" cy="603647"/>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01FA5FD1-732F-9047-B0F4-603D0EAC5CB0}" type="datetimeFigureOut">
              <a:rPr lang="en-US" altLang="en-US"/>
              <a:pPr/>
              <a:t>2/24/22</a:t>
            </a:fld>
            <a:endParaRPr lang="en-US" altLang="en-US"/>
          </a:p>
        </p:txBody>
      </p:sp>
      <p:sp>
        <p:nvSpPr>
          <p:cNvPr id="6"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7"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3DBB9D51-EA15-824B-AFBA-C5CFF763538D}" type="slidenum">
              <a:rPr lang="en-US" altLang="en-US"/>
              <a:pPr/>
              <a:t>‹#›</a:t>
            </a:fld>
            <a:endParaRPr lang="en-US" altLang="en-US"/>
          </a:p>
        </p:txBody>
      </p:sp>
    </p:spTree>
    <p:extLst>
      <p:ext uri="{BB962C8B-B14F-4D97-AF65-F5344CB8AC3E}">
        <p14:creationId xmlns:p14="http://schemas.microsoft.com/office/powerpoint/2010/main" val="317128190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Vertical Text Placeholder 2"/>
          <p:cNvSpPr>
            <a:spLocks noGrp="1"/>
          </p:cNvSpPr>
          <p:nvPr>
            <p:ph type="body" orient="vert" idx="1"/>
          </p:nvPr>
        </p:nvSpPr>
        <p:spPr>
          <a:xfrm>
            <a:off x="457200" y="1200150"/>
            <a:ext cx="8229600" cy="3394075"/>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D56D54B9-89B7-A248-9210-3C9346164D0F}"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B5559CE1-75A0-2043-A1BB-26E32B46DEB8}" type="slidenum">
              <a:rPr lang="en-US" altLang="en-US"/>
              <a:pPr/>
              <a:t>‹#›</a:t>
            </a:fld>
            <a:endParaRPr lang="en-US" altLang="en-US"/>
          </a:p>
        </p:txBody>
      </p:sp>
    </p:spTree>
    <p:extLst>
      <p:ext uri="{BB962C8B-B14F-4D97-AF65-F5344CB8AC3E}">
        <p14:creationId xmlns:p14="http://schemas.microsoft.com/office/powerpoint/2010/main" val="1655630927"/>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2208567234"/>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type="obj">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206375"/>
            <a:ext cx="8229600" cy="857250"/>
          </a:xfrm>
          <a:prstGeom prst="rect">
            <a:avLst/>
          </a:prstGeom>
        </p:spPr>
        <p:txBody>
          <a:bodyPr/>
          <a:lstStyle/>
          <a:p>
            <a:r>
              <a:rPr lang="en-US"/>
              <a:t>Click to edit Master title style</a:t>
            </a:r>
          </a:p>
        </p:txBody>
      </p:sp>
      <p:sp>
        <p:nvSpPr>
          <p:cNvPr id="3" name="Content Placeholder 2"/>
          <p:cNvSpPr>
            <a:spLocks noGrp="1"/>
          </p:cNvSpPr>
          <p:nvPr>
            <p:ph idx="1"/>
          </p:nvPr>
        </p:nvSpPr>
        <p:spPr>
          <a:xfrm>
            <a:off x="457200" y="1200150"/>
            <a:ext cx="8229600" cy="3394075"/>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7BBC359C-8B98-904F-955B-7B675E601B13}"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9A8E8E7-A6E1-1A4E-BFDF-C30BFEC4FA62}" type="slidenum">
              <a:rPr lang="en-US" altLang="en-US"/>
              <a:pPr/>
              <a:t>‹#›</a:t>
            </a:fld>
            <a:endParaRPr lang="en-US" altLang="en-US"/>
          </a:p>
        </p:txBody>
      </p:sp>
    </p:spTree>
    <p:extLst>
      <p:ext uri="{BB962C8B-B14F-4D97-AF65-F5344CB8AC3E}">
        <p14:creationId xmlns:p14="http://schemas.microsoft.com/office/powerpoint/2010/main" val="26694838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a:prstGeom prst="rect">
            <a:avLst/>
          </a:prstGeo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a:xfrm>
            <a:off x="457200" y="4767263"/>
            <a:ext cx="2133600" cy="274637"/>
          </a:xfrm>
          <a:prstGeom prst="rect">
            <a:avLst/>
          </a:prstGeom>
        </p:spPr>
        <p:txBody>
          <a:bodyPr/>
          <a:lstStyle>
            <a:lvl1pPr>
              <a:defRPr/>
            </a:lvl1pPr>
          </a:lstStyle>
          <a:p>
            <a:fld id="{EBE5339B-726A-CF41-B4A0-6109F9D8F0EB}" type="datetimeFigureOut">
              <a:rPr lang="en-US" altLang="en-US"/>
              <a:pPr/>
              <a:t>2/24/22</a:t>
            </a:fld>
            <a:endParaRPr lang="en-US" altLang="en-US"/>
          </a:p>
        </p:txBody>
      </p:sp>
      <p:sp>
        <p:nvSpPr>
          <p:cNvPr id="5" name="Footer Placeholder 4"/>
          <p:cNvSpPr>
            <a:spLocks noGrp="1"/>
          </p:cNvSpPr>
          <p:nvPr>
            <p:ph type="ftr" sz="quarter" idx="11"/>
          </p:nvPr>
        </p:nvSpPr>
        <p:spPr>
          <a:xfrm>
            <a:off x="3124200" y="4767263"/>
            <a:ext cx="2895600" cy="274637"/>
          </a:xfrm>
          <a:prstGeom prst="rect">
            <a:avLst/>
          </a:prstGeom>
        </p:spPr>
        <p:txBody>
          <a:bodyPr/>
          <a:lstStyle>
            <a:lvl1pPr>
              <a:defRPr/>
            </a:lvl1pPr>
          </a:lstStyle>
          <a:p>
            <a:pPr>
              <a:defRPr/>
            </a:pPr>
            <a:endParaRPr lang="en-US"/>
          </a:p>
        </p:txBody>
      </p:sp>
      <p:sp>
        <p:nvSpPr>
          <p:cNvPr id="6" name="Slide Number Placeholder 5"/>
          <p:cNvSpPr>
            <a:spLocks noGrp="1"/>
          </p:cNvSpPr>
          <p:nvPr>
            <p:ph type="sldNum" sz="quarter" idx="12"/>
          </p:nvPr>
        </p:nvSpPr>
        <p:spPr>
          <a:xfrm>
            <a:off x="6553200" y="4767263"/>
            <a:ext cx="2133600" cy="274637"/>
          </a:xfrm>
          <a:prstGeom prst="rect">
            <a:avLst/>
          </a:prstGeom>
        </p:spPr>
        <p:txBody>
          <a:bodyPr/>
          <a:lstStyle>
            <a:lvl1pPr>
              <a:defRPr/>
            </a:lvl1pPr>
          </a:lstStyle>
          <a:p>
            <a:fld id="{D5ED28FB-5F5E-B441-A1E3-774C424C6E37}" type="slidenum">
              <a:rPr lang="en-US" altLang="en-US"/>
              <a:pPr/>
              <a:t>‹#›</a:t>
            </a:fld>
            <a:endParaRPr lang="en-US" altLang="en-US"/>
          </a:p>
        </p:txBody>
      </p:sp>
    </p:spTree>
    <p:extLst>
      <p:ext uri="{BB962C8B-B14F-4D97-AF65-F5344CB8AC3E}">
        <p14:creationId xmlns:p14="http://schemas.microsoft.com/office/powerpoint/2010/main" val="413398456"/>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94253241"/>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81455508"/>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2353678597"/>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1540408399"/>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2414514004"/>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2423928577"/>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131817717"/>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840432496"/>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1170794686"/>
      </p:ext>
    </p:extLst>
  </p:cSld>
  <p:clrMapOvr>
    <a:masterClrMapping/>
  </p:clrMapOvr>
</p:sldLayout>
</file>

<file path=ppt/slideLayouts/slideLayout79.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7559174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590550"/>
            <a:ext cx="8839200" cy="4038600"/>
          </a:xfrm>
          <a:prstGeom prst="rect">
            <a:avLst/>
          </a:prstGeom>
        </p:spPr>
        <p:txBody>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1">
            <a:extLst>
              <a:ext uri="{FF2B5EF4-FFF2-40B4-BE49-F238E27FC236}">
                <a16:creationId xmlns:a16="http://schemas.microsoft.com/office/drawing/2014/main" id="{F05F4A72-606B-984B-907B-5BEA9B53E5C0}"/>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Tree>
    <p:extLst>
      <p:ext uri="{BB962C8B-B14F-4D97-AF65-F5344CB8AC3E}">
        <p14:creationId xmlns:p14="http://schemas.microsoft.com/office/powerpoint/2010/main" val="597515120"/>
      </p:ext>
    </p:extLst>
  </p:cSld>
  <p:clrMapOvr>
    <a:masterClrMapping/>
  </p:clrMapOvr>
</p:sldLayout>
</file>

<file path=ppt/slideLayouts/slideLayout80.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2328107805"/>
      </p:ext>
    </p:extLst>
  </p:cSld>
  <p:clrMapOvr>
    <a:masterClrMapping/>
  </p:clrMapOvr>
</p:sldLayout>
</file>

<file path=ppt/slideLayouts/slideLayout81.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2181031091"/>
      </p:ext>
    </p:extLst>
  </p:cSld>
  <p:clrMapOvr>
    <a:masterClrMapping/>
  </p:clrMapOvr>
</p:sldLayout>
</file>

<file path=ppt/slideLayouts/slideLayout82.xml><?xml version="1.0" encoding="utf-8"?>
<p:sldLayout xmlns:a="http://schemas.openxmlformats.org/drawingml/2006/main" xmlns:r="http://schemas.openxmlformats.org/officeDocument/2006/relationships" xmlns:p="http://schemas.openxmlformats.org/presentationml/2006/main" showMasterSp="0" preserve="1" userDrawn="1">
  <p:cSld name="Title Slide">
    <p:spTree>
      <p:nvGrpSpPr>
        <p:cNvPr id="1" name=""/>
        <p:cNvGrpSpPr/>
        <p:nvPr/>
      </p:nvGrpSpPr>
      <p:grpSpPr>
        <a:xfrm>
          <a:off x="0" y="0"/>
          <a:ext cx="0" cy="0"/>
          <a:chOff x="0" y="0"/>
          <a:chExt cx="0" cy="0"/>
        </a:xfrm>
      </p:grpSpPr>
      <p:sp>
        <p:nvSpPr>
          <p:cNvPr id="5" name="Text Box 7">
            <a:extLst>
              <a:ext uri="{FF2B5EF4-FFF2-40B4-BE49-F238E27FC236}">
                <a16:creationId xmlns:a16="http://schemas.microsoft.com/office/drawing/2014/main" id="{A25BB261-D773-4836-B381-7A051175F570}"/>
              </a:ext>
            </a:extLst>
          </p:cNvPr>
          <p:cNvSpPr txBox="1">
            <a:spLocks noChangeArrowheads="1"/>
          </p:cNvSpPr>
          <p:nvPr/>
        </p:nvSpPr>
        <p:spPr bwMode="auto">
          <a:xfrm>
            <a:off x="3105581" y="4294585"/>
            <a:ext cx="2832827" cy="623248"/>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1200" b="1" dirty="0">
                <a:solidFill>
                  <a:srgbClr val="002060"/>
                </a:solidFill>
              </a:rPr>
              <a:t>Database System Concepts, 7</a:t>
            </a:r>
            <a:r>
              <a:rPr lang="en-US" altLang="en-US" sz="1200" b="1" baseline="30000" dirty="0">
                <a:solidFill>
                  <a:srgbClr val="002060"/>
                </a:solidFill>
              </a:rPr>
              <a:t>th</a:t>
            </a:r>
            <a:r>
              <a:rPr lang="en-US" altLang="en-US" sz="1200" b="1" dirty="0">
                <a:solidFill>
                  <a:srgbClr val="002060"/>
                </a:solidFill>
              </a:rPr>
              <a:t> Ed</a:t>
            </a:r>
            <a:r>
              <a:rPr lang="en-US" altLang="en-US" sz="1200" dirty="0">
                <a:solidFill>
                  <a:srgbClr val="002060"/>
                </a:solidFill>
              </a:rPr>
              <a:t>.</a:t>
            </a:r>
          </a:p>
          <a:p>
            <a:pPr algn="ctr">
              <a:spcBef>
                <a:spcPct val="50000"/>
              </a:spcBef>
              <a:defRPr/>
            </a:pPr>
            <a:r>
              <a:rPr lang="en-US" altLang="en-US" sz="900" b="1" dirty="0">
                <a:solidFill>
                  <a:srgbClr val="002060"/>
                </a:solidFill>
              </a:rPr>
              <a:t>©Silberschatz, Korth and Sudarshan</a:t>
            </a:r>
            <a:br>
              <a:rPr lang="en-US" altLang="en-US" sz="900" b="1" dirty="0">
                <a:solidFill>
                  <a:srgbClr val="002060"/>
                </a:solidFill>
              </a:rPr>
            </a:br>
            <a:r>
              <a:rPr lang="en-US" altLang="en-US" sz="900" b="1" dirty="0">
                <a:solidFill>
                  <a:srgbClr val="002060"/>
                </a:solidFill>
              </a:rPr>
              <a:t>See </a:t>
            </a:r>
            <a:r>
              <a:rPr lang="en-US" altLang="en-US" sz="900" b="1" dirty="0">
                <a:solidFill>
                  <a:srgbClr val="002060"/>
                </a:solidFill>
                <a:hlinkClick r:id="rId2"/>
              </a:rPr>
              <a:t>www.db-book.com</a:t>
            </a:r>
            <a:r>
              <a:rPr lang="en-US" altLang="en-US" sz="900" b="1" dirty="0">
                <a:solidFill>
                  <a:srgbClr val="002060"/>
                </a:solidFill>
              </a:rPr>
              <a:t> for conditions on re-use </a:t>
            </a:r>
          </a:p>
        </p:txBody>
      </p:sp>
      <p:sp>
        <p:nvSpPr>
          <p:cNvPr id="513026" name="Rectangle 2"/>
          <p:cNvSpPr>
            <a:spLocks noGrp="1" noChangeArrowheads="1"/>
          </p:cNvSpPr>
          <p:nvPr>
            <p:ph type="ctrTitle"/>
          </p:nvPr>
        </p:nvSpPr>
        <p:spPr>
          <a:xfrm>
            <a:off x="685800" y="1714500"/>
            <a:ext cx="7772400" cy="857250"/>
          </a:xfrm>
        </p:spPr>
        <p:txBody>
          <a:bodyPr/>
          <a:lstStyle>
            <a:lvl1pPr>
              <a:defRPr>
                <a:solidFill>
                  <a:srgbClr val="002060"/>
                </a:solidFill>
              </a:defRPr>
            </a:lvl1pPr>
          </a:lstStyle>
          <a:p>
            <a:r>
              <a:rPr lang="en-US" dirty="0"/>
              <a:t>Click to edit Master title style</a:t>
            </a:r>
          </a:p>
        </p:txBody>
      </p:sp>
      <p:sp>
        <p:nvSpPr>
          <p:cNvPr id="8" name="Rectangle 5">
            <a:extLst>
              <a:ext uri="{FF2B5EF4-FFF2-40B4-BE49-F238E27FC236}">
                <a16:creationId xmlns:a16="http://schemas.microsoft.com/office/drawing/2014/main" id="{B4760F52-45E1-4E1D-A744-2F2290DE90CC}"/>
              </a:ext>
            </a:extLst>
          </p:cNvPr>
          <p:cNvSpPr>
            <a:spLocks noGrp="1" noChangeArrowheads="1"/>
          </p:cNvSpPr>
          <p:nvPr>
            <p:ph type="sldNum" sz="quarter" idx="11"/>
          </p:nvPr>
        </p:nvSpPr>
        <p:spPr>
          <a:xfrm>
            <a:off x="6596063" y="4663679"/>
            <a:ext cx="1905000" cy="342900"/>
          </a:xfrm>
        </p:spPr>
        <p:txBody>
          <a:bodyPr/>
          <a:lstStyle>
            <a:lvl1pPr>
              <a:defRPr>
                <a:solidFill>
                  <a:srgbClr val="578963"/>
                </a:solidFill>
              </a:defRPr>
            </a:lvl1pPr>
          </a:lstStyle>
          <a:p>
            <a:pPr>
              <a:defRPr/>
            </a:pPr>
            <a:fld id="{3B69BB99-A72A-4470-971F-83530C443C91}" type="slidenum">
              <a:rPr lang="en-US" altLang="en-US"/>
              <a:pPr>
                <a:defRPr/>
              </a:pPr>
              <a:t>‹#›</a:t>
            </a:fld>
            <a:endParaRPr lang="en-US" altLang="en-US"/>
          </a:p>
        </p:txBody>
      </p:sp>
      <p:pic>
        <p:nvPicPr>
          <p:cNvPr id="9" name="Picture 8" descr="Cover-6Ed"/>
          <p:cNvPicPr>
            <a:picLocks noChangeAspect="1" noChangeArrowheads="1"/>
          </p:cNvPicPr>
          <p:nvPr userDrawn="1"/>
        </p:nvPicPr>
        <p:blipFill>
          <a:blip r:embed="rId3"/>
          <a:stretch>
            <a:fillRect/>
          </a:stretch>
        </p:blipFill>
        <p:spPr bwMode="auto">
          <a:xfrm>
            <a:off x="13859" y="0"/>
            <a:ext cx="1331269" cy="12751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88103122"/>
      </p:ext>
    </p:extLst>
  </p:cSld>
  <p:clrMapOvr>
    <a:masterClrMapping/>
  </p:clrMapOvr>
</p:sldLayout>
</file>

<file path=ppt/slideLayouts/slideLayout8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768351" y="820342"/>
            <a:ext cx="7707313" cy="3677840"/>
          </a:xfrm>
        </p:spPr>
        <p:txBody>
          <a:bodyPr/>
          <a:lstStyle>
            <a:lvl1pPr marL="257175" indent="-257175">
              <a:buSzPct val="110000"/>
              <a:buFont typeface="Wingdings" panose="05000000000000000000" pitchFamily="2" charset="2"/>
              <a:buChar char="§"/>
              <a:defRPr sz="1275"/>
            </a:lvl1pPr>
            <a:lvl2pPr marL="557213" indent="-214313">
              <a:buSzPct val="110000"/>
              <a:buFont typeface="Arial" panose="020B0604020202020204" pitchFamily="34" charset="0"/>
              <a:buChar char="•"/>
              <a:defRPr sz="1275"/>
            </a:lvl2pPr>
            <a:lvl3pPr marL="814388" indent="-171450">
              <a:buFont typeface="Wingdings" panose="05000000000000000000" pitchFamily="2" charset="2"/>
              <a:buChar char="§"/>
              <a:defRPr sz="1275"/>
            </a:lvl3pPr>
            <a:lvl4pPr marL="1071563" indent="-171450">
              <a:buFont typeface="Arial" panose="020B0604020202020204" pitchFamily="34" charset="0"/>
              <a:buChar char="•"/>
              <a:defRPr sz="1275"/>
            </a:lvl4pPr>
            <a:lvl5pPr marL="1328738" indent="-171450">
              <a:buFont typeface="Wingdings" panose="05000000000000000000" pitchFamily="2" charset="2"/>
              <a:buChar char="§"/>
              <a:defRPr sz="1275"/>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64178732"/>
      </p:ext>
    </p:extLst>
  </p:cSld>
  <p:clrMapOvr>
    <a:masterClrMapping/>
  </p:clrMapOvr>
</p:sldLayout>
</file>

<file path=ppt/slideLayouts/slideLayout8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lvl1pPr>
            <a:lvl2pPr marL="342900" indent="0">
              <a:buNone/>
              <a:defRPr sz="1350"/>
            </a:lvl2pPr>
            <a:lvl3pPr marL="685800" indent="0">
              <a:buNone/>
              <a:defRPr sz="1200"/>
            </a:lvl3pPr>
            <a:lvl4pPr marL="1028700" indent="0">
              <a:buNone/>
              <a:defRPr sz="1050"/>
            </a:lvl4pPr>
            <a:lvl5pPr marL="1371600" indent="0">
              <a:buNone/>
              <a:defRPr sz="1050"/>
            </a:lvl5pPr>
            <a:lvl6pPr marL="1714500" indent="0">
              <a:buNone/>
              <a:defRPr sz="1050"/>
            </a:lvl6pPr>
            <a:lvl7pPr marL="2057400" indent="0">
              <a:buNone/>
              <a:defRPr sz="1050"/>
            </a:lvl7pPr>
            <a:lvl8pPr marL="2400300" indent="0">
              <a:buNone/>
              <a:defRPr sz="1050"/>
            </a:lvl8pPr>
            <a:lvl9pPr marL="2743200" indent="0">
              <a:buNone/>
              <a:defRPr sz="1050"/>
            </a:lvl9pPr>
          </a:lstStyle>
          <a:p>
            <a:pPr lvl="0"/>
            <a:r>
              <a:rPr lang="en-US"/>
              <a:t>Click to edit Master text styles</a:t>
            </a:r>
          </a:p>
        </p:txBody>
      </p:sp>
      <p:sp>
        <p:nvSpPr>
          <p:cNvPr id="4" name="Rectangle 3">
            <a:extLst>
              <a:ext uri="{FF2B5EF4-FFF2-40B4-BE49-F238E27FC236}">
                <a16:creationId xmlns:a16="http://schemas.microsoft.com/office/drawing/2014/main" id="{336F2EBE-FF5F-4F9D-A3C2-A59A92D7809D}"/>
              </a:ext>
            </a:extLst>
          </p:cNvPr>
          <p:cNvSpPr>
            <a:spLocks noGrp="1" noChangeArrowheads="1"/>
          </p:cNvSpPr>
          <p:nvPr>
            <p:ph type="sldNum" sz="quarter" idx="10"/>
          </p:nvPr>
        </p:nvSpPr>
        <p:spPr>
          <a:ln/>
        </p:spPr>
        <p:txBody>
          <a:bodyPr/>
          <a:lstStyle>
            <a:lvl1pPr>
              <a:defRPr/>
            </a:lvl1pPr>
          </a:lstStyle>
          <a:p>
            <a:pPr>
              <a:defRPr/>
            </a:pPr>
            <a:fld id="{547F3CAF-32BF-49A6-93F1-59C9E4B7C957}" type="slidenum">
              <a:rPr lang="en-US" altLang="en-US"/>
              <a:pPr>
                <a:defRPr/>
              </a:pPr>
              <a:t>‹#›</a:t>
            </a:fld>
            <a:endParaRPr lang="en-US" altLang="en-US"/>
          </a:p>
        </p:txBody>
      </p:sp>
    </p:spTree>
    <p:extLst>
      <p:ext uri="{BB962C8B-B14F-4D97-AF65-F5344CB8AC3E}">
        <p14:creationId xmlns:p14="http://schemas.microsoft.com/office/powerpoint/2010/main" val="4222649270"/>
      </p:ext>
    </p:extLst>
  </p:cSld>
  <p:clrMapOvr>
    <a:masterClrMapping/>
  </p:clrMapOvr>
</p:sldLayout>
</file>

<file path=ppt/slideLayouts/slideLayout8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14389" y="820342"/>
            <a:ext cx="3754437"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721225" y="820342"/>
            <a:ext cx="3754438" cy="3677840"/>
          </a:xfrm>
        </p:spPr>
        <p:txBody>
          <a:bodyPr/>
          <a:lstStyle>
            <a:lvl1pPr>
              <a:defRPr sz="1275"/>
            </a:lvl1pPr>
            <a:lvl2pPr>
              <a:defRPr sz="1275"/>
            </a:lvl2pPr>
            <a:lvl3pPr>
              <a:defRPr sz="1275"/>
            </a:lvl3pPr>
            <a:lvl4pPr>
              <a:defRPr sz="1275"/>
            </a:lvl4pPr>
            <a:lvl5pPr>
              <a:defRPr sz="1275"/>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3">
            <a:extLst>
              <a:ext uri="{FF2B5EF4-FFF2-40B4-BE49-F238E27FC236}">
                <a16:creationId xmlns:a16="http://schemas.microsoft.com/office/drawing/2014/main" id="{A6D4A7F0-1138-4608-80AA-D0A6F5D41187}"/>
              </a:ext>
            </a:extLst>
          </p:cNvPr>
          <p:cNvSpPr>
            <a:spLocks noGrp="1" noChangeArrowheads="1"/>
          </p:cNvSpPr>
          <p:nvPr>
            <p:ph type="sldNum" sz="quarter" idx="10"/>
          </p:nvPr>
        </p:nvSpPr>
        <p:spPr>
          <a:ln/>
        </p:spPr>
        <p:txBody>
          <a:bodyPr/>
          <a:lstStyle>
            <a:lvl1pPr>
              <a:defRPr/>
            </a:lvl1pPr>
          </a:lstStyle>
          <a:p>
            <a:pPr>
              <a:defRPr/>
            </a:pPr>
            <a:fld id="{00852D5F-D37B-4E9D-98AD-511A1ABBD6A9}" type="slidenum">
              <a:rPr lang="en-US" altLang="en-US"/>
              <a:pPr>
                <a:defRPr/>
              </a:pPr>
              <a:t>‹#›</a:t>
            </a:fld>
            <a:endParaRPr lang="en-US" altLang="en-US"/>
          </a:p>
        </p:txBody>
      </p:sp>
    </p:spTree>
    <p:extLst>
      <p:ext uri="{BB962C8B-B14F-4D97-AF65-F5344CB8AC3E}">
        <p14:creationId xmlns:p14="http://schemas.microsoft.com/office/powerpoint/2010/main" val="436041245"/>
      </p:ext>
    </p:extLst>
  </p:cSld>
  <p:clrMapOvr>
    <a:masterClrMapping/>
  </p:clrMapOvr>
</p:sldLayout>
</file>

<file path=ppt/slideLayouts/slideLayout8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05979"/>
            <a:ext cx="8229600" cy="85725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275"/>
            </a:lvl1pPr>
            <a:lvl2pPr>
              <a:defRPr sz="1275"/>
            </a:lvl2pPr>
            <a:lvl3pPr>
              <a:defRPr sz="1275"/>
            </a:lvl3pPr>
            <a:lvl4pPr>
              <a:defRPr sz="1275"/>
            </a:lvl4pPr>
            <a:lvl5pPr>
              <a:defRPr sz="1275"/>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3">
            <a:extLst>
              <a:ext uri="{FF2B5EF4-FFF2-40B4-BE49-F238E27FC236}">
                <a16:creationId xmlns:a16="http://schemas.microsoft.com/office/drawing/2014/main" id="{56DFCFB3-6710-4DD2-8404-7E55A930F352}"/>
              </a:ext>
            </a:extLst>
          </p:cNvPr>
          <p:cNvSpPr>
            <a:spLocks noGrp="1" noChangeArrowheads="1"/>
          </p:cNvSpPr>
          <p:nvPr>
            <p:ph type="sldNum" sz="quarter" idx="10"/>
          </p:nvPr>
        </p:nvSpPr>
        <p:spPr>
          <a:ln/>
        </p:spPr>
        <p:txBody>
          <a:bodyPr/>
          <a:lstStyle>
            <a:lvl1pPr>
              <a:defRPr/>
            </a:lvl1pPr>
          </a:lstStyle>
          <a:p>
            <a:pPr>
              <a:defRPr/>
            </a:pPr>
            <a:fld id="{C0191CCC-CC48-429B-87C9-7123B48E52D4}" type="slidenum">
              <a:rPr lang="en-US" altLang="en-US"/>
              <a:pPr>
                <a:defRPr/>
              </a:pPr>
              <a:t>‹#›</a:t>
            </a:fld>
            <a:endParaRPr lang="en-US" altLang="en-US"/>
          </a:p>
        </p:txBody>
      </p:sp>
    </p:spTree>
    <p:extLst>
      <p:ext uri="{BB962C8B-B14F-4D97-AF65-F5344CB8AC3E}">
        <p14:creationId xmlns:p14="http://schemas.microsoft.com/office/powerpoint/2010/main" val="1821415952"/>
      </p:ext>
    </p:extLst>
  </p:cSld>
  <p:clrMapOvr>
    <a:masterClrMapping/>
  </p:clrMapOvr>
</p:sldLayout>
</file>

<file path=ppt/slideLayouts/slideLayout8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3">
            <a:extLst>
              <a:ext uri="{FF2B5EF4-FFF2-40B4-BE49-F238E27FC236}">
                <a16:creationId xmlns:a16="http://schemas.microsoft.com/office/drawing/2014/main" id="{BB431453-8F56-47C4-89BA-3EDF3CD092BA}"/>
              </a:ext>
            </a:extLst>
          </p:cNvPr>
          <p:cNvSpPr>
            <a:spLocks noGrp="1" noChangeArrowheads="1"/>
          </p:cNvSpPr>
          <p:nvPr>
            <p:ph type="sldNum" sz="quarter" idx="10"/>
          </p:nvPr>
        </p:nvSpPr>
        <p:spPr>
          <a:ln/>
        </p:spPr>
        <p:txBody>
          <a:bodyPr/>
          <a:lstStyle>
            <a:lvl1pPr>
              <a:defRPr/>
            </a:lvl1pPr>
          </a:lstStyle>
          <a:p>
            <a:pPr>
              <a:defRPr/>
            </a:pPr>
            <a:fld id="{5E9D92F0-DB25-4E6B-A10D-A7937AC7A365}" type="slidenum">
              <a:rPr lang="en-US" altLang="en-US"/>
              <a:pPr>
                <a:defRPr/>
              </a:pPr>
              <a:t>‹#›</a:t>
            </a:fld>
            <a:endParaRPr lang="en-US" altLang="en-US"/>
          </a:p>
        </p:txBody>
      </p:sp>
    </p:spTree>
    <p:extLst>
      <p:ext uri="{BB962C8B-B14F-4D97-AF65-F5344CB8AC3E}">
        <p14:creationId xmlns:p14="http://schemas.microsoft.com/office/powerpoint/2010/main" val="1886971823"/>
      </p:ext>
    </p:extLst>
  </p:cSld>
  <p:clrMapOvr>
    <a:masterClrMapping/>
  </p:clrMapOvr>
</p:sldLayout>
</file>

<file path=ppt/slideLayouts/slideLayout8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3">
            <a:extLst>
              <a:ext uri="{FF2B5EF4-FFF2-40B4-BE49-F238E27FC236}">
                <a16:creationId xmlns:a16="http://schemas.microsoft.com/office/drawing/2014/main" id="{4BE8099E-18A5-481A-9697-216087BE0676}"/>
              </a:ext>
            </a:extLst>
          </p:cNvPr>
          <p:cNvSpPr>
            <a:spLocks noGrp="1" noChangeArrowheads="1"/>
          </p:cNvSpPr>
          <p:nvPr>
            <p:ph type="sldNum" sz="quarter" idx="10"/>
          </p:nvPr>
        </p:nvSpPr>
        <p:spPr>
          <a:ln/>
        </p:spPr>
        <p:txBody>
          <a:bodyPr/>
          <a:lstStyle>
            <a:lvl1pPr>
              <a:defRPr/>
            </a:lvl1pPr>
          </a:lstStyle>
          <a:p>
            <a:pPr>
              <a:defRPr/>
            </a:pPr>
            <a:fld id="{0E555C8E-F740-4D28-8DA3-D7B8E0F6F578}" type="slidenum">
              <a:rPr lang="en-US" altLang="en-US"/>
              <a:pPr>
                <a:defRPr/>
              </a:pPr>
              <a:t>‹#›</a:t>
            </a:fld>
            <a:endParaRPr lang="en-US" altLang="en-US"/>
          </a:p>
        </p:txBody>
      </p:sp>
    </p:spTree>
    <p:extLst>
      <p:ext uri="{BB962C8B-B14F-4D97-AF65-F5344CB8AC3E}">
        <p14:creationId xmlns:p14="http://schemas.microsoft.com/office/powerpoint/2010/main" val="4008316602"/>
      </p:ext>
    </p:extLst>
  </p:cSld>
  <p:clrMapOvr>
    <a:masterClrMapping/>
  </p:clrMapOvr>
</p:sldLayout>
</file>

<file path=ppt/slideLayouts/slideLayout8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1275"/>
            </a:lvl1pPr>
            <a:lvl2pPr>
              <a:defRPr sz="1275"/>
            </a:lvl2pPr>
            <a:lvl3pPr>
              <a:defRPr sz="1275"/>
            </a:lvl3pPr>
            <a:lvl4pPr>
              <a:defRPr sz="1275"/>
            </a:lvl4pPr>
            <a:lvl5pPr>
              <a:defRPr sz="1275"/>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7E2C57D-1205-411A-BA90-DF60A810F6DB}"/>
              </a:ext>
            </a:extLst>
          </p:cNvPr>
          <p:cNvSpPr>
            <a:spLocks noGrp="1" noChangeArrowheads="1"/>
          </p:cNvSpPr>
          <p:nvPr>
            <p:ph type="sldNum" sz="quarter" idx="10"/>
          </p:nvPr>
        </p:nvSpPr>
        <p:spPr>
          <a:ln/>
        </p:spPr>
        <p:txBody>
          <a:bodyPr/>
          <a:lstStyle>
            <a:lvl1pPr>
              <a:defRPr/>
            </a:lvl1pPr>
          </a:lstStyle>
          <a:p>
            <a:pPr>
              <a:defRPr/>
            </a:pPr>
            <a:fld id="{2BBBE5B0-1186-4DAB-9E97-511F15F5C63C}" type="slidenum">
              <a:rPr lang="en-US" altLang="en-US"/>
              <a:pPr>
                <a:defRPr/>
              </a:pPr>
              <a:t>‹#›</a:t>
            </a:fld>
            <a:endParaRPr lang="en-US" altLang="en-US"/>
          </a:p>
        </p:txBody>
      </p:sp>
    </p:spTree>
    <p:extLst>
      <p:ext uri="{BB962C8B-B14F-4D97-AF65-F5344CB8AC3E}">
        <p14:creationId xmlns:p14="http://schemas.microsoft.com/office/powerpoint/2010/main" val="5732943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wo Columna">
    <p:spTree>
      <p:nvGrpSpPr>
        <p:cNvPr id="1" name=""/>
        <p:cNvGrpSpPr/>
        <p:nvPr/>
      </p:nvGrpSpPr>
      <p:grpSpPr>
        <a:xfrm>
          <a:off x="0" y="0"/>
          <a:ext cx="0" cy="0"/>
          <a:chOff x="0" y="0"/>
          <a:chExt cx="0" cy="0"/>
        </a:xfrm>
      </p:grpSpPr>
      <p:sp>
        <p:nvSpPr>
          <p:cNvPr id="7" name="Title 1"/>
          <p:cNvSpPr txBox="1">
            <a:spLocks/>
          </p:cNvSpPr>
          <p:nvPr userDrawn="1"/>
        </p:nvSpPr>
        <p:spPr>
          <a:xfrm>
            <a:off x="152400" y="895350"/>
            <a:ext cx="6934200" cy="457200"/>
          </a:xfrm>
          <a:prstGeom prst="rect">
            <a:avLst/>
          </a:prstGeom>
        </p:spPr>
        <p:txBody>
          <a:bodyPr/>
          <a:lst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a:lstStyle>
          <a:p>
            <a:pPr algn="l"/>
            <a:r>
              <a:rPr lang="en-US" sz="2800" dirty="0">
                <a:solidFill>
                  <a:schemeClr val="bg1"/>
                </a:solidFill>
              </a:rPr>
              <a:t>Click to edit Master title style</a:t>
            </a:r>
          </a:p>
        </p:txBody>
      </p:sp>
      <p:sp>
        <p:nvSpPr>
          <p:cNvPr id="3" name="Title 1">
            <a:extLst>
              <a:ext uri="{FF2B5EF4-FFF2-40B4-BE49-F238E27FC236}">
                <a16:creationId xmlns:a16="http://schemas.microsoft.com/office/drawing/2014/main" id="{FFB43658-48CD-764C-86BF-302575415EF4}"/>
              </a:ext>
            </a:extLst>
          </p:cNvPr>
          <p:cNvSpPr>
            <a:spLocks noGrp="1"/>
          </p:cNvSpPr>
          <p:nvPr>
            <p:ph type="title" hasCustomPrompt="1"/>
          </p:nvPr>
        </p:nvSpPr>
        <p:spPr>
          <a:xfrm>
            <a:off x="172570" y="1121"/>
            <a:ext cx="8666629" cy="443198"/>
          </a:xfrm>
          <a:prstGeom prst="rect">
            <a:avLst/>
          </a:prstGeom>
        </p:spPr>
        <p:txBody>
          <a:bodyPr wrap="square" anchor="t"/>
          <a:lstStyle>
            <a:lvl1pPr algn="l">
              <a:lnSpc>
                <a:spcPct val="90000"/>
              </a:lnSpc>
              <a:defRPr sz="3200" b="0">
                <a:solidFill>
                  <a:schemeClr val="bg1"/>
                </a:solidFill>
                <a:latin typeface="Museo For Dell" pitchFamily="2" charset="0"/>
              </a:defRPr>
            </a:lvl1pPr>
          </a:lstStyle>
          <a:p>
            <a:r>
              <a:rPr lang="en-US" dirty="0"/>
              <a:t>Click to edit master title</a:t>
            </a:r>
          </a:p>
        </p:txBody>
      </p:sp>
      <p:sp>
        <p:nvSpPr>
          <p:cNvPr id="4" name="Content Placeholder 2">
            <a:extLst>
              <a:ext uri="{FF2B5EF4-FFF2-40B4-BE49-F238E27FC236}">
                <a16:creationId xmlns:a16="http://schemas.microsoft.com/office/drawing/2014/main" id="{FF6F2A81-D24A-A44F-8915-B9DC7FC2AE67}"/>
              </a:ext>
            </a:extLst>
          </p:cNvPr>
          <p:cNvSpPr>
            <a:spLocks noGrp="1"/>
          </p:cNvSpPr>
          <p:nvPr>
            <p:ph idx="1"/>
          </p:nvPr>
        </p:nvSpPr>
        <p:spPr>
          <a:xfrm>
            <a:off x="152400"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Content Placeholder 2">
            <a:extLst>
              <a:ext uri="{FF2B5EF4-FFF2-40B4-BE49-F238E27FC236}">
                <a16:creationId xmlns:a16="http://schemas.microsoft.com/office/drawing/2014/main" id="{0D255CA6-4B6D-7842-85B8-A423C0C60A30}"/>
              </a:ext>
            </a:extLst>
          </p:cNvPr>
          <p:cNvSpPr>
            <a:spLocks noGrp="1"/>
          </p:cNvSpPr>
          <p:nvPr>
            <p:ph idx="10"/>
          </p:nvPr>
        </p:nvSpPr>
        <p:spPr>
          <a:xfrm>
            <a:off x="4606103" y="552450"/>
            <a:ext cx="4191000" cy="4038600"/>
          </a:xfrm>
          <a:prstGeom prst="rect">
            <a:avLst/>
          </a:prstGeom>
        </p:spPr>
        <p:txBody>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6532538"/>
      </p:ext>
    </p:extLst>
  </p:cSld>
  <p:clrMapOvr>
    <a:masterClrMapping/>
  </p:clrMapOvr>
</p:sldLayout>
</file>

<file path=ppt/slideLayouts/slideLayout9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pPr lvl="0"/>
            <a:endParaRPr lang="en-US" noProof="0"/>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Rectangle 3">
            <a:extLst>
              <a:ext uri="{FF2B5EF4-FFF2-40B4-BE49-F238E27FC236}">
                <a16:creationId xmlns:a16="http://schemas.microsoft.com/office/drawing/2014/main" id="{99EB6957-06EE-46F8-A450-3DB417A1F8A6}"/>
              </a:ext>
            </a:extLst>
          </p:cNvPr>
          <p:cNvSpPr>
            <a:spLocks noGrp="1" noChangeArrowheads="1"/>
          </p:cNvSpPr>
          <p:nvPr>
            <p:ph type="sldNum" sz="quarter" idx="10"/>
          </p:nvPr>
        </p:nvSpPr>
        <p:spPr>
          <a:ln/>
        </p:spPr>
        <p:txBody>
          <a:bodyPr/>
          <a:lstStyle>
            <a:lvl1pPr>
              <a:defRPr/>
            </a:lvl1pPr>
          </a:lstStyle>
          <a:p>
            <a:pPr>
              <a:defRPr/>
            </a:pPr>
            <a:fld id="{F291DB2E-7BC4-4C22-ACAE-0B8B3F0C5147}" type="slidenum">
              <a:rPr lang="en-US" altLang="en-US"/>
              <a:pPr>
                <a:defRPr/>
              </a:pPr>
              <a:t>‹#›</a:t>
            </a:fld>
            <a:endParaRPr lang="en-US" altLang="en-US"/>
          </a:p>
        </p:txBody>
      </p:sp>
    </p:spTree>
    <p:extLst>
      <p:ext uri="{BB962C8B-B14F-4D97-AF65-F5344CB8AC3E}">
        <p14:creationId xmlns:p14="http://schemas.microsoft.com/office/powerpoint/2010/main" val="2041573014"/>
      </p:ext>
    </p:extLst>
  </p:cSld>
  <p:clrMapOvr>
    <a:masterClrMapping/>
  </p:clrMapOvr>
</p:sldLayout>
</file>

<file path=ppt/slideLayouts/slideLayout9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85C950AD-734E-45C7-8042-5795FFAD6750}"/>
              </a:ext>
            </a:extLst>
          </p:cNvPr>
          <p:cNvSpPr>
            <a:spLocks noGrp="1" noChangeArrowheads="1"/>
          </p:cNvSpPr>
          <p:nvPr>
            <p:ph type="sldNum" sz="quarter" idx="10"/>
          </p:nvPr>
        </p:nvSpPr>
        <p:spPr>
          <a:ln/>
        </p:spPr>
        <p:txBody>
          <a:bodyPr/>
          <a:lstStyle>
            <a:lvl1pPr>
              <a:defRPr/>
            </a:lvl1pPr>
          </a:lstStyle>
          <a:p>
            <a:pPr>
              <a:defRPr/>
            </a:pPr>
            <a:fld id="{D7E5E31B-1343-4510-8DCD-65E7B6544692}" type="slidenum">
              <a:rPr lang="en-US" altLang="en-US"/>
              <a:pPr>
                <a:defRPr/>
              </a:pPr>
              <a:t>‹#›</a:t>
            </a:fld>
            <a:endParaRPr lang="en-US" altLang="en-US"/>
          </a:p>
        </p:txBody>
      </p:sp>
    </p:spTree>
    <p:extLst>
      <p:ext uri="{BB962C8B-B14F-4D97-AF65-F5344CB8AC3E}">
        <p14:creationId xmlns:p14="http://schemas.microsoft.com/office/powerpoint/2010/main" val="228426832"/>
      </p:ext>
    </p:extLst>
  </p:cSld>
  <p:clrMapOvr>
    <a:masterClrMapping/>
  </p:clrMapOvr>
</p:sldLayout>
</file>

<file path=ppt/slideLayouts/slideLayout9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26250" y="88106"/>
            <a:ext cx="2019300" cy="441007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768350" y="88106"/>
            <a:ext cx="5905500" cy="44100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3">
            <a:extLst>
              <a:ext uri="{FF2B5EF4-FFF2-40B4-BE49-F238E27FC236}">
                <a16:creationId xmlns:a16="http://schemas.microsoft.com/office/drawing/2014/main" id="{C7A7A2CD-B5B0-4CF6-8038-339B0E99E366}"/>
              </a:ext>
            </a:extLst>
          </p:cNvPr>
          <p:cNvSpPr>
            <a:spLocks noGrp="1" noChangeArrowheads="1"/>
          </p:cNvSpPr>
          <p:nvPr>
            <p:ph type="sldNum" sz="quarter" idx="10"/>
          </p:nvPr>
        </p:nvSpPr>
        <p:spPr>
          <a:ln/>
        </p:spPr>
        <p:txBody>
          <a:bodyPr/>
          <a:lstStyle>
            <a:lvl1pPr>
              <a:defRPr/>
            </a:lvl1pPr>
          </a:lstStyle>
          <a:p>
            <a:pPr>
              <a:defRPr/>
            </a:pPr>
            <a:fld id="{833574B0-C055-4E38-82A9-667A1DF1F8D0}" type="slidenum">
              <a:rPr lang="en-US" altLang="en-US"/>
              <a:pPr>
                <a:defRPr/>
              </a:pPr>
              <a:t>‹#›</a:t>
            </a:fld>
            <a:endParaRPr lang="en-US" altLang="en-US"/>
          </a:p>
        </p:txBody>
      </p:sp>
    </p:spTree>
    <p:extLst>
      <p:ext uri="{BB962C8B-B14F-4D97-AF65-F5344CB8AC3E}">
        <p14:creationId xmlns:p14="http://schemas.microsoft.com/office/powerpoint/2010/main" val="929271270"/>
      </p:ext>
    </p:extLst>
  </p:cSld>
  <p:clrMapOvr>
    <a:masterClrMapping/>
  </p:clrMapOvr>
</p:sldLayout>
</file>

<file path=ppt/slideLayouts/slideLayout93.xml><?xml version="1.0" encoding="utf-8"?>
<p:sldLayout xmlns:a="http://schemas.openxmlformats.org/drawingml/2006/main" xmlns:r="http://schemas.openxmlformats.org/officeDocument/2006/relationships" xmlns:p="http://schemas.openxmlformats.org/presentationml/2006/main" type="title" preserve="1">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342900" indent="0" algn="ctr">
              <a:buNone/>
              <a:defRPr/>
            </a:lvl2pPr>
            <a:lvl3pPr marL="685800" indent="0" algn="ctr">
              <a:buNone/>
              <a:defRPr/>
            </a:lvl3pPr>
            <a:lvl4pPr marL="1028700" indent="0" algn="ctr">
              <a:buNone/>
              <a:defRPr/>
            </a:lvl4pPr>
            <a:lvl5pPr marL="1371600" indent="0" algn="ctr">
              <a:buNone/>
              <a:defRPr/>
            </a:lvl5pPr>
            <a:lvl6pPr marL="1714500" indent="0" algn="ctr">
              <a:buNone/>
              <a:defRPr/>
            </a:lvl6pPr>
            <a:lvl7pPr marL="2057400" indent="0" algn="ctr">
              <a:buNone/>
              <a:defRPr/>
            </a:lvl7pPr>
            <a:lvl8pPr marL="2400300" indent="0" algn="ctr">
              <a:buNone/>
              <a:defRPr/>
            </a:lvl8pPr>
            <a:lvl9pPr marL="2743200" indent="0" algn="ctr">
              <a:buNone/>
              <a:defRPr/>
            </a:lvl9pPr>
          </a:lstStyle>
          <a:p>
            <a:r>
              <a:rPr lang="en-US"/>
              <a:t>Click to edit Master subtitle style</a:t>
            </a:r>
          </a:p>
        </p:txBody>
      </p:sp>
      <p:sp>
        <p:nvSpPr>
          <p:cNvPr id="4" name="Rectangle 3">
            <a:extLst>
              <a:ext uri="{FF2B5EF4-FFF2-40B4-BE49-F238E27FC236}">
                <a16:creationId xmlns:a16="http://schemas.microsoft.com/office/drawing/2014/main" id="{A9796C49-4A73-449B-A170-DFFCD45313DF}"/>
              </a:ext>
            </a:extLst>
          </p:cNvPr>
          <p:cNvSpPr>
            <a:spLocks noGrp="1" noChangeArrowheads="1"/>
          </p:cNvSpPr>
          <p:nvPr>
            <p:ph type="sldNum" sz="quarter" idx="10"/>
          </p:nvPr>
        </p:nvSpPr>
        <p:spPr>
          <a:ln/>
        </p:spPr>
        <p:txBody>
          <a:bodyPr/>
          <a:lstStyle>
            <a:lvl1pPr>
              <a:defRPr/>
            </a:lvl1pPr>
          </a:lstStyle>
          <a:p>
            <a:pPr>
              <a:defRPr/>
            </a:pPr>
            <a:fld id="{300D9E99-A0D8-4F2F-B04A-331DF655FEAB}" type="slidenum">
              <a:rPr lang="en-US" altLang="en-US"/>
              <a:pPr>
                <a:defRPr/>
              </a:pPr>
              <a:t>‹#›</a:t>
            </a:fld>
            <a:endParaRPr lang="en-US" altLang="en-US"/>
          </a:p>
        </p:txBody>
      </p:sp>
    </p:spTree>
    <p:extLst>
      <p:ext uri="{BB962C8B-B14F-4D97-AF65-F5344CB8AC3E}">
        <p14:creationId xmlns:p14="http://schemas.microsoft.com/office/powerpoint/2010/main" val="432798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1.emf"/></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10.xml"/><Relationship Id="rId7" Type="http://schemas.openxmlformats.org/officeDocument/2006/relationships/slideLayout" Target="../slideLayouts/slideLayout14.xml"/><Relationship Id="rId2" Type="http://schemas.openxmlformats.org/officeDocument/2006/relationships/slideLayout" Target="../slideLayouts/slideLayout9.xml"/><Relationship Id="rId1" Type="http://schemas.openxmlformats.org/officeDocument/2006/relationships/slideLayout" Target="../slideLayouts/slideLayout8.xml"/><Relationship Id="rId6" Type="http://schemas.openxmlformats.org/officeDocument/2006/relationships/slideLayout" Target="../slideLayouts/slideLayout13.xml"/><Relationship Id="rId5" Type="http://schemas.openxmlformats.org/officeDocument/2006/relationships/slideLayout" Target="../slideLayouts/slideLayout12.xml"/><Relationship Id="rId4" Type="http://schemas.openxmlformats.org/officeDocument/2006/relationships/slideLayout" Target="../slideLayouts/slideLayout11.xml"/><Relationship Id="rId9" Type="http://schemas.openxmlformats.org/officeDocument/2006/relationships/image" Target="../media/image1.emf"/></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2.xml"/><Relationship Id="rId13" Type="http://schemas.openxmlformats.org/officeDocument/2006/relationships/theme" Target="../theme/theme3.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slideLayout" Target="../slideLayouts/slideLayout26.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 Id="rId14" Type="http://schemas.openxmlformats.org/officeDocument/2006/relationships/image" Target="../media/image2.jpeg"/></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theme" Target="../theme/theme4.xml"/><Relationship Id="rId3" Type="http://schemas.openxmlformats.org/officeDocument/2006/relationships/slideLayout" Target="../slideLayouts/slideLayout29.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2" Type="http://schemas.openxmlformats.org/officeDocument/2006/relationships/slideLayout" Target="../slideLayouts/slideLayout28.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5" Type="http://schemas.openxmlformats.org/officeDocument/2006/relationships/slideLayout" Target="../slideLayouts/slideLayout31.xml"/><Relationship Id="rId10" Type="http://schemas.openxmlformats.org/officeDocument/2006/relationships/slideLayout" Target="../slideLayouts/slideLayout36.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image" Target="../media/image2.jpeg"/></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46.xml"/><Relationship Id="rId3" Type="http://schemas.openxmlformats.org/officeDocument/2006/relationships/slideLayout" Target="../slideLayouts/slideLayout41.xml"/><Relationship Id="rId7" Type="http://schemas.openxmlformats.org/officeDocument/2006/relationships/slideLayout" Target="../slideLayouts/slideLayout45.xml"/><Relationship Id="rId12" Type="http://schemas.openxmlformats.org/officeDocument/2006/relationships/theme" Target="../theme/theme5.xml"/><Relationship Id="rId2" Type="http://schemas.openxmlformats.org/officeDocument/2006/relationships/slideLayout" Target="../slideLayouts/slideLayout40.xml"/><Relationship Id="rId1" Type="http://schemas.openxmlformats.org/officeDocument/2006/relationships/slideLayout" Target="../slideLayouts/slideLayout39.xml"/><Relationship Id="rId6" Type="http://schemas.openxmlformats.org/officeDocument/2006/relationships/slideLayout" Target="../slideLayouts/slideLayout44.xml"/><Relationship Id="rId11" Type="http://schemas.openxmlformats.org/officeDocument/2006/relationships/slideLayout" Target="../slideLayouts/slideLayout49.xml"/><Relationship Id="rId5" Type="http://schemas.openxmlformats.org/officeDocument/2006/relationships/slideLayout" Target="../slideLayouts/slideLayout43.xml"/><Relationship Id="rId10" Type="http://schemas.openxmlformats.org/officeDocument/2006/relationships/slideLayout" Target="../slideLayouts/slideLayout48.xml"/><Relationship Id="rId4" Type="http://schemas.openxmlformats.org/officeDocument/2006/relationships/slideLayout" Target="../slideLayouts/slideLayout42.xml"/><Relationship Id="rId9" Type="http://schemas.openxmlformats.org/officeDocument/2006/relationships/slideLayout" Target="../slideLayouts/slideLayout4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57.xml"/><Relationship Id="rId13" Type="http://schemas.openxmlformats.org/officeDocument/2006/relationships/theme" Target="../theme/theme6.xml"/><Relationship Id="rId3" Type="http://schemas.openxmlformats.org/officeDocument/2006/relationships/slideLayout" Target="../slideLayouts/slideLayout52.xml"/><Relationship Id="rId7" Type="http://schemas.openxmlformats.org/officeDocument/2006/relationships/slideLayout" Target="../slideLayouts/slideLayout56.xml"/><Relationship Id="rId12" Type="http://schemas.openxmlformats.org/officeDocument/2006/relationships/slideLayout" Target="../slideLayouts/slideLayout61.xml"/><Relationship Id="rId2" Type="http://schemas.openxmlformats.org/officeDocument/2006/relationships/slideLayout" Target="../slideLayouts/slideLayout51.xml"/><Relationship Id="rId1" Type="http://schemas.openxmlformats.org/officeDocument/2006/relationships/slideLayout" Target="../slideLayouts/slideLayout50.xml"/><Relationship Id="rId6" Type="http://schemas.openxmlformats.org/officeDocument/2006/relationships/slideLayout" Target="../slideLayouts/slideLayout55.xml"/><Relationship Id="rId11" Type="http://schemas.openxmlformats.org/officeDocument/2006/relationships/slideLayout" Target="../slideLayouts/slideLayout60.xml"/><Relationship Id="rId5" Type="http://schemas.openxmlformats.org/officeDocument/2006/relationships/slideLayout" Target="../slideLayouts/slideLayout54.xml"/><Relationship Id="rId10" Type="http://schemas.openxmlformats.org/officeDocument/2006/relationships/slideLayout" Target="../slideLayouts/slideLayout59.xml"/><Relationship Id="rId4" Type="http://schemas.openxmlformats.org/officeDocument/2006/relationships/slideLayout" Target="../slideLayouts/slideLayout53.xml"/><Relationship Id="rId9" Type="http://schemas.openxmlformats.org/officeDocument/2006/relationships/slideLayout" Target="../slideLayouts/slideLayout58.xml"/><Relationship Id="rId14" Type="http://schemas.openxmlformats.org/officeDocument/2006/relationships/image" Target="../media/image2.jpeg"/></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69.xml"/><Relationship Id="rId3" Type="http://schemas.openxmlformats.org/officeDocument/2006/relationships/slideLayout" Target="../slideLayouts/slideLayout64.xml"/><Relationship Id="rId7" Type="http://schemas.openxmlformats.org/officeDocument/2006/relationships/slideLayout" Target="../slideLayouts/slideLayout68.xml"/><Relationship Id="rId2" Type="http://schemas.openxmlformats.org/officeDocument/2006/relationships/slideLayout" Target="../slideLayouts/slideLayout63.xml"/><Relationship Id="rId1" Type="http://schemas.openxmlformats.org/officeDocument/2006/relationships/slideLayout" Target="../slideLayouts/slideLayout62.xml"/><Relationship Id="rId6" Type="http://schemas.openxmlformats.org/officeDocument/2006/relationships/slideLayout" Target="../slideLayouts/slideLayout67.xml"/><Relationship Id="rId5" Type="http://schemas.openxmlformats.org/officeDocument/2006/relationships/slideLayout" Target="../slideLayouts/slideLayout66.xml"/><Relationship Id="rId10" Type="http://schemas.openxmlformats.org/officeDocument/2006/relationships/image" Target="../media/image1.emf"/><Relationship Id="rId4" Type="http://schemas.openxmlformats.org/officeDocument/2006/relationships/slideLayout" Target="../slideLayouts/slideLayout65.xml"/><Relationship Id="rId9" Type="http://schemas.openxmlformats.org/officeDocument/2006/relationships/theme" Target="../theme/theme7.xml"/></Relationships>
</file>

<file path=ppt/slideMasters/_rels/slideMaster8.xml.rels><?xml version="1.0" encoding="UTF-8" standalone="yes"?>
<Relationships xmlns="http://schemas.openxmlformats.org/package/2006/relationships"><Relationship Id="rId8" Type="http://schemas.openxmlformats.org/officeDocument/2006/relationships/slideLayout" Target="../slideLayouts/slideLayout77.xml"/><Relationship Id="rId13" Type="http://schemas.openxmlformats.org/officeDocument/2006/relationships/theme" Target="../theme/theme8.xml"/><Relationship Id="rId3" Type="http://schemas.openxmlformats.org/officeDocument/2006/relationships/slideLayout" Target="../slideLayouts/slideLayout72.xml"/><Relationship Id="rId7" Type="http://schemas.openxmlformats.org/officeDocument/2006/relationships/slideLayout" Target="../slideLayouts/slideLayout76.xml"/><Relationship Id="rId12" Type="http://schemas.openxmlformats.org/officeDocument/2006/relationships/slideLayout" Target="../slideLayouts/slideLayout81.xml"/><Relationship Id="rId2" Type="http://schemas.openxmlformats.org/officeDocument/2006/relationships/slideLayout" Target="../slideLayouts/slideLayout71.xml"/><Relationship Id="rId1" Type="http://schemas.openxmlformats.org/officeDocument/2006/relationships/slideLayout" Target="../slideLayouts/slideLayout70.xml"/><Relationship Id="rId6" Type="http://schemas.openxmlformats.org/officeDocument/2006/relationships/slideLayout" Target="../slideLayouts/slideLayout75.xml"/><Relationship Id="rId11" Type="http://schemas.openxmlformats.org/officeDocument/2006/relationships/slideLayout" Target="../slideLayouts/slideLayout80.xml"/><Relationship Id="rId5" Type="http://schemas.openxmlformats.org/officeDocument/2006/relationships/slideLayout" Target="../slideLayouts/slideLayout74.xml"/><Relationship Id="rId10" Type="http://schemas.openxmlformats.org/officeDocument/2006/relationships/slideLayout" Target="../slideLayouts/slideLayout79.xml"/><Relationship Id="rId4" Type="http://schemas.openxmlformats.org/officeDocument/2006/relationships/slideLayout" Target="../slideLayouts/slideLayout73.xml"/><Relationship Id="rId9" Type="http://schemas.openxmlformats.org/officeDocument/2006/relationships/slideLayout" Target="../slideLayouts/slideLayout78.xml"/><Relationship Id="rId14" Type="http://schemas.openxmlformats.org/officeDocument/2006/relationships/image" Target="../media/image2.jpe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89.xml"/><Relationship Id="rId13" Type="http://schemas.openxmlformats.org/officeDocument/2006/relationships/theme" Target="../theme/theme9.xml"/><Relationship Id="rId3" Type="http://schemas.openxmlformats.org/officeDocument/2006/relationships/slideLayout" Target="../slideLayouts/slideLayout84.xml"/><Relationship Id="rId7" Type="http://schemas.openxmlformats.org/officeDocument/2006/relationships/slideLayout" Target="../slideLayouts/slideLayout88.xml"/><Relationship Id="rId12" Type="http://schemas.openxmlformats.org/officeDocument/2006/relationships/slideLayout" Target="../slideLayouts/slideLayout93.xml"/><Relationship Id="rId2" Type="http://schemas.openxmlformats.org/officeDocument/2006/relationships/slideLayout" Target="../slideLayouts/slideLayout83.xml"/><Relationship Id="rId1" Type="http://schemas.openxmlformats.org/officeDocument/2006/relationships/slideLayout" Target="../slideLayouts/slideLayout82.xml"/><Relationship Id="rId6" Type="http://schemas.openxmlformats.org/officeDocument/2006/relationships/slideLayout" Target="../slideLayouts/slideLayout87.xml"/><Relationship Id="rId11" Type="http://schemas.openxmlformats.org/officeDocument/2006/relationships/slideLayout" Target="../slideLayouts/slideLayout92.xml"/><Relationship Id="rId5" Type="http://schemas.openxmlformats.org/officeDocument/2006/relationships/slideLayout" Target="../slideLayouts/slideLayout86.xml"/><Relationship Id="rId10" Type="http://schemas.openxmlformats.org/officeDocument/2006/relationships/slideLayout" Target="../slideLayouts/slideLayout91.xml"/><Relationship Id="rId4" Type="http://schemas.openxmlformats.org/officeDocument/2006/relationships/slideLayout" Target="../slideLayouts/slideLayout85.xml"/><Relationship Id="rId9" Type="http://schemas.openxmlformats.org/officeDocument/2006/relationships/slideLayout" Target="../slideLayouts/slideLayout90.xml"/><Relationship Id="rId14"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cSld>
  <p:clrMap bg1="lt1" tx1="dk1" bg2="lt2" tx2="dk2" accent1="accent1" accent2="accent2" accent3="accent3" accent4="accent4" accent5="accent5" accent6="accent6" hlink="hlink" folHlink="folHlink"/>
  <p:sldLayoutIdLst>
    <p:sldLayoutId id="2147493469" r:id="rId1"/>
    <p:sldLayoutId id="2147493474" r:id="rId2"/>
    <p:sldLayoutId id="2147493586" r:id="rId3"/>
    <p:sldLayoutId id="2147493478" r:id="rId4"/>
    <p:sldLayoutId id="2147493475" r:id="rId5"/>
    <p:sldLayoutId id="2147493476" r:id="rId6"/>
    <p:sldLayoutId id="2147493477"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Introduction to Databases (S22): Lecture 5: ER, Relational, SQL (IV)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pic>
        <p:nvPicPr>
          <p:cNvPr id="12" name="Picture 10"/>
          <p:cNvPicPr>
            <a:picLocks noChangeAspect="1"/>
          </p:cNvPicPr>
          <p:nvPr userDrawn="1"/>
        </p:nvPicPr>
        <p:blipFill>
          <a:blip r:embed="rId9">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2927352474"/>
      </p:ext>
    </p:extLst>
  </p:cSld>
  <p:clrMap bg1="lt1" tx1="dk1" bg2="lt2" tx2="dk2" accent1="accent1" accent2="accent2" accent3="accent3" accent4="accent4" accent5="accent5" accent6="accent6" hlink="hlink" folHlink="folHlink"/>
  <p:sldLayoutIdLst>
    <p:sldLayoutId id="2147493667" r:id="rId1"/>
    <p:sldLayoutId id="2147493668" r:id="rId2"/>
    <p:sldLayoutId id="2147493669" r:id="rId3"/>
    <p:sldLayoutId id="2147493670" r:id="rId4"/>
    <p:sldLayoutId id="2147493671" r:id="rId5"/>
    <p:sldLayoutId id="2147493672" r:id="rId6"/>
    <p:sldLayoutId id="2147493673" r:id="rId7"/>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400078187"/>
      </p:ext>
    </p:extLst>
  </p:cSld>
  <p:clrMap bg1="lt1" tx1="dk1" bg2="lt2" tx2="dk2" accent1="accent1" accent2="accent2" accent3="accent3" accent4="accent4" accent5="accent5" accent6="accent6" hlink="hlink" folHlink="folHlink"/>
  <p:sldLayoutIdLst>
    <p:sldLayoutId id="2147493675" r:id="rId1"/>
    <p:sldLayoutId id="2147493676" r:id="rId2"/>
    <p:sldLayoutId id="2147493677" r:id="rId3"/>
    <p:sldLayoutId id="2147493678" r:id="rId4"/>
    <p:sldLayoutId id="2147493679" r:id="rId5"/>
    <p:sldLayoutId id="2147493680" r:id="rId6"/>
    <p:sldLayoutId id="2147493681" r:id="rId7"/>
    <p:sldLayoutId id="2147493682" r:id="rId8"/>
    <p:sldLayoutId id="2147493683" r:id="rId9"/>
    <p:sldLayoutId id="2147493684" r:id="rId10"/>
    <p:sldLayoutId id="2147493685" r:id="rId11"/>
    <p:sldLayoutId id="214749368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5"/>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5"/>
            <a:ext cx="381836"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6.</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1" y="4960145"/>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5"/>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sz="1350"/>
          </a:p>
        </p:txBody>
      </p:sp>
      <p:pic>
        <p:nvPicPr>
          <p:cNvPr id="10" name="Picture 8" descr="Cover-6Ed"/>
          <p:cNvPicPr>
            <a:picLocks noChangeAspect="1" noChangeArrowheads="1"/>
          </p:cNvPicPr>
          <p:nvPr userDrawn="1"/>
        </p:nvPicPr>
        <p:blipFill>
          <a:blip r:embed="rId14"/>
          <a:stretch>
            <a:fillRect/>
          </a:stretch>
        </p:blipFill>
        <p:spPr bwMode="auto">
          <a:xfrm>
            <a:off x="5547"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207167171"/>
      </p:ext>
    </p:extLst>
  </p:cSld>
  <p:clrMap bg1="lt1" tx1="dk1" bg2="lt2" tx2="dk2" accent1="accent1" accent2="accent2" accent3="accent3" accent4="accent4" accent5="accent5" accent6="accent6" hlink="hlink" folHlink="folHlink"/>
  <p:sldLayoutIdLst>
    <p:sldLayoutId id="2147493688" r:id="rId1"/>
    <p:sldLayoutId id="2147493689" r:id="rId2"/>
    <p:sldLayoutId id="2147493690" r:id="rId3"/>
    <p:sldLayoutId id="2147493691" r:id="rId4"/>
    <p:sldLayoutId id="2147493692" r:id="rId5"/>
    <p:sldLayoutId id="2147493693" r:id="rId6"/>
    <p:sldLayoutId id="2147493694" r:id="rId7"/>
    <p:sldLayoutId id="2147493695" r:id="rId8"/>
    <p:sldLayoutId id="2147493696" r:id="rId9"/>
    <p:sldLayoutId id="2147493697" r:id="rId10"/>
    <p:sldLayoutId id="2147493698" r:id="rId11"/>
    <p:sldLayoutId id="214749369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10000"/>
        <a:buFont typeface="Wingdings" panose="05000000000000000000" pitchFamily="2" charset="2"/>
        <a:buChar char="§"/>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110000"/>
        <a:buFont typeface="Arial" panose="020B0604020202020204" pitchFamily="34" charset="0"/>
        <a:buChar char="•"/>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ingdings" panose="05000000000000000000" pitchFamily="2" charset="2"/>
        <a:buChar char="§"/>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Arial" panose="020B0604020202020204" pitchFamily="34"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Font typeface="Wingdings" panose="05000000000000000000" pitchFamily="2" charset="2"/>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F310981-2FFD-754A-BD07-0FA7A8DBAA32}"/>
              </a:ext>
            </a:extLst>
          </p:cNvPr>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D6A86A5-2AA3-2140-9A6E-48DBFBCD0B1A}"/>
              </a:ext>
            </a:extLst>
          </p:cNvPr>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23C510-4132-CD46-843D-6B4391ACFF7C}"/>
              </a:ext>
            </a:extLst>
          </p:cNvPr>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5930C750-AE18-EC43-9491-942A17C3900E}" type="datetimeFigureOut">
              <a:rPr lang="en-US" smtClean="0"/>
              <a:t>2/24/22</a:t>
            </a:fld>
            <a:endParaRPr lang="en-US"/>
          </a:p>
        </p:txBody>
      </p:sp>
      <p:sp>
        <p:nvSpPr>
          <p:cNvPr id="5" name="Footer Placeholder 4">
            <a:extLst>
              <a:ext uri="{FF2B5EF4-FFF2-40B4-BE49-F238E27FC236}">
                <a16:creationId xmlns:a16="http://schemas.microsoft.com/office/drawing/2014/main" id="{0C9EA088-8C7C-3C4A-8B72-0C34ED585526}"/>
              </a:ext>
            </a:extLst>
          </p:cNvPr>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5F9200-B4E2-B04D-830A-D00CCD0E5513}"/>
              </a:ext>
            </a:extLst>
          </p:cNvPr>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1A2CFC11-EFDF-2A41-ADA5-A9517D3E7637}" type="slidenum">
              <a:rPr lang="en-US" smtClean="0"/>
              <a:t>‹#›</a:t>
            </a:fld>
            <a:endParaRPr lang="en-US"/>
          </a:p>
        </p:txBody>
      </p:sp>
    </p:spTree>
    <p:extLst>
      <p:ext uri="{BB962C8B-B14F-4D97-AF65-F5344CB8AC3E}">
        <p14:creationId xmlns:p14="http://schemas.microsoft.com/office/powerpoint/2010/main" val="1497021255"/>
      </p:ext>
    </p:extLst>
  </p:cSld>
  <p:clrMap bg1="lt1" tx1="dk1" bg2="lt2" tx2="dk2" accent1="accent1" accent2="accent2" accent3="accent3" accent4="accent4" accent5="accent5" accent6="accent6" hlink="hlink" folHlink="folHlink"/>
  <p:sldLayoutIdLst>
    <p:sldLayoutId id="2147493701" r:id="rId1"/>
    <p:sldLayoutId id="2147493702" r:id="rId2"/>
    <p:sldLayoutId id="2147493703" r:id="rId3"/>
    <p:sldLayoutId id="2147493704" r:id="rId4"/>
    <p:sldLayoutId id="2147493705" r:id="rId5"/>
    <p:sldLayoutId id="2147493706" r:id="rId6"/>
    <p:sldLayoutId id="2147493707" r:id="rId7"/>
    <p:sldLayoutId id="2147493708" r:id="rId8"/>
    <p:sldLayoutId id="2147493709" r:id="rId9"/>
    <p:sldLayoutId id="2147493710" r:id="rId10"/>
    <p:sldLayoutId id="214749371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68351" y="820342"/>
            <a:ext cx="7707313"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6"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3.</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47082626"/>
      </p:ext>
    </p:extLst>
  </p:cSld>
  <p:clrMap bg1="lt1" tx1="dk1" bg2="lt2" tx2="dk2" accent1="accent1" accent2="accent2" accent3="accent3" accent4="accent4" accent5="accent5" accent6="accent6" hlink="hlink" folHlink="folHlink"/>
  <p:sldLayoutIdLst>
    <p:sldLayoutId id="2147493713" r:id="rId1"/>
    <p:sldLayoutId id="2147493714" r:id="rId2"/>
    <p:sldLayoutId id="2147493715" r:id="rId3"/>
    <p:sldLayoutId id="2147493716" r:id="rId4"/>
    <p:sldLayoutId id="2147493717" r:id="rId5"/>
    <p:sldLayoutId id="2147493718" r:id="rId6"/>
    <p:sldLayoutId id="2147493719" r:id="rId7"/>
    <p:sldLayoutId id="2147493720" r:id="rId8"/>
    <p:sldLayoutId id="2147493721" r:id="rId9"/>
    <p:sldLayoutId id="2147493722" r:id="rId10"/>
    <p:sldLayoutId id="2147493723" r:id="rId11"/>
    <p:sldLayoutId id="2147493724"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8" name="Rectangle 7"/>
          <p:cNvSpPr>
            <a:spLocks noChangeArrowheads="1"/>
          </p:cNvSpPr>
          <p:nvPr userDrawn="1"/>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
        <p:nvSpPr>
          <p:cNvPr id="9" name="TextBox 11"/>
          <p:cNvSpPr txBox="1">
            <a:spLocks noChangeArrowheads="1"/>
          </p:cNvSpPr>
          <p:nvPr userDrawn="1"/>
        </p:nvSpPr>
        <p:spPr bwMode="auto">
          <a:xfrm>
            <a:off x="255588" y="4695825"/>
            <a:ext cx="6781800" cy="392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(S21): </a:t>
            </a:r>
            <a:r>
              <a:rPr lang="en-US" altLang="en-US" sz="1050" i="1" dirty="0">
                <a:solidFill>
                  <a:schemeClr val="bg1"/>
                </a:solidFill>
              </a:rPr>
              <a:t>Lecture 4: ER, Relational, SQL (IV)</a:t>
            </a:r>
            <a:br>
              <a:rPr lang="en-US" altLang="en-US" sz="1050" i="1" baseline="0" dirty="0">
                <a:solidFill>
                  <a:schemeClr val="bg1"/>
                </a:solidFill>
              </a:rPr>
            </a:br>
            <a:r>
              <a:rPr lang="de-DE" altLang="en-US" sz="900" i="1" dirty="0">
                <a:solidFill>
                  <a:schemeClr val="bg1"/>
                </a:solidFill>
              </a:rPr>
              <a:t>© Donald F. Ferguson, 2020</a:t>
            </a:r>
            <a:endParaRPr lang="en-US" altLang="en-US" sz="900" i="1" dirty="0">
              <a:solidFill>
                <a:schemeClr val="bg1"/>
              </a:solidFill>
            </a:endParaRPr>
          </a:p>
        </p:txBody>
      </p:sp>
      <p:pic>
        <p:nvPicPr>
          <p:cNvPr id="12" name="Picture 10"/>
          <p:cNvPicPr>
            <a:picLocks noChangeAspect="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Rectangle 13"/>
          <p:cNvSpPr>
            <a:spLocks noChangeArrowheads="1"/>
          </p:cNvSpPr>
          <p:nvPr userDrawn="1"/>
        </p:nvSpPr>
        <p:spPr bwMode="auto">
          <a:xfrm>
            <a:off x="0" y="0"/>
            <a:ext cx="9144000" cy="457200"/>
          </a:xfrm>
          <a:prstGeom prst="rect">
            <a:avLst/>
          </a:prstGeom>
          <a:solidFill>
            <a:srgbClr val="1A2C64"/>
          </a:solidFill>
          <a:ln>
            <a:noFill/>
          </a:ln>
          <a:effectLst>
            <a:outerShdw blurRad="40000" dist="23000" dir="5400000" rotWithShape="0">
              <a:srgbClr val="000000">
                <a:alpha val="34999"/>
              </a:srgbClr>
            </a:outerShdw>
          </a:effec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spTree>
    <p:extLst>
      <p:ext uri="{BB962C8B-B14F-4D97-AF65-F5344CB8AC3E}">
        <p14:creationId xmlns:p14="http://schemas.microsoft.com/office/powerpoint/2010/main" val="3269772151"/>
      </p:ext>
    </p:extLst>
  </p:cSld>
  <p:clrMap bg1="lt1" tx1="dk1" bg2="lt2" tx2="dk2" accent1="accent1" accent2="accent2" accent3="accent3" accent4="accent4" accent5="accent5" accent6="accent6" hlink="hlink" folHlink="folHlink"/>
  <p:sldLayoutIdLst>
    <p:sldLayoutId id="2147493726" r:id="rId1"/>
    <p:sldLayoutId id="2147493727" r:id="rId2"/>
    <p:sldLayoutId id="2147493728" r:id="rId3"/>
    <p:sldLayoutId id="2147493729" r:id="rId4"/>
    <p:sldLayoutId id="2147493730" r:id="rId5"/>
    <p:sldLayoutId id="2147493731" r:id="rId6"/>
    <p:sldLayoutId id="2147493732" r:id="rId7"/>
    <p:sldLayoutId id="2147493733" r:id="rId8"/>
  </p:sldLayoutIdLst>
  <p:txStyles>
    <p:titleStyle>
      <a:lvl1pPr algn="ctr" defTabSz="457200" rtl="0" fontAlgn="base">
        <a:spcBef>
          <a:spcPct val="0"/>
        </a:spcBef>
        <a:spcAft>
          <a:spcPct val="0"/>
        </a:spcAft>
        <a:defRPr sz="4400" kern="1200">
          <a:solidFill>
            <a:schemeClr val="tx1"/>
          </a:solidFill>
          <a:latin typeface="+mj-lt"/>
          <a:ea typeface="ＭＳ Ｐゴシック" charset="-128"/>
          <a:cs typeface="+mj-cs"/>
        </a:defRPr>
      </a:lvl1pPr>
      <a:lvl2pPr algn="ctr" defTabSz="457200" rtl="0" fontAlgn="base">
        <a:spcBef>
          <a:spcPct val="0"/>
        </a:spcBef>
        <a:spcAft>
          <a:spcPct val="0"/>
        </a:spcAft>
        <a:defRPr sz="4400">
          <a:solidFill>
            <a:schemeClr val="tx1"/>
          </a:solidFill>
          <a:latin typeface="Calibri" charset="0"/>
          <a:ea typeface="ＭＳ Ｐゴシック" charset="-128"/>
        </a:defRPr>
      </a:lvl2pPr>
      <a:lvl3pPr algn="ctr" defTabSz="457200" rtl="0" fontAlgn="base">
        <a:spcBef>
          <a:spcPct val="0"/>
        </a:spcBef>
        <a:spcAft>
          <a:spcPct val="0"/>
        </a:spcAft>
        <a:defRPr sz="4400">
          <a:solidFill>
            <a:schemeClr val="tx1"/>
          </a:solidFill>
          <a:latin typeface="Calibri" charset="0"/>
          <a:ea typeface="ＭＳ Ｐゴシック" charset="-128"/>
        </a:defRPr>
      </a:lvl3pPr>
      <a:lvl4pPr algn="ctr" defTabSz="457200" rtl="0" fontAlgn="base">
        <a:spcBef>
          <a:spcPct val="0"/>
        </a:spcBef>
        <a:spcAft>
          <a:spcPct val="0"/>
        </a:spcAft>
        <a:defRPr sz="4400">
          <a:solidFill>
            <a:schemeClr val="tx1"/>
          </a:solidFill>
          <a:latin typeface="Calibri" charset="0"/>
          <a:ea typeface="ＭＳ Ｐゴシック" charset="-128"/>
        </a:defRPr>
      </a:lvl4pPr>
      <a:lvl5pPr algn="ctr" defTabSz="457200" rtl="0" fontAlgn="base">
        <a:spcBef>
          <a:spcPct val="0"/>
        </a:spcBef>
        <a:spcAft>
          <a:spcPct val="0"/>
        </a:spcAft>
        <a:defRPr sz="4400">
          <a:solidFill>
            <a:schemeClr val="tx1"/>
          </a:solidFill>
          <a:latin typeface="Calibri" charset="0"/>
          <a:ea typeface="ＭＳ Ｐゴシック" charset="-128"/>
        </a:defRPr>
      </a:lvl5pPr>
      <a:lvl6pPr marL="457200" algn="ctr" defTabSz="457200" rtl="0" fontAlgn="base">
        <a:spcBef>
          <a:spcPct val="0"/>
        </a:spcBef>
        <a:spcAft>
          <a:spcPct val="0"/>
        </a:spcAft>
        <a:defRPr sz="4400">
          <a:solidFill>
            <a:schemeClr val="tx1"/>
          </a:solidFill>
          <a:latin typeface="Calibri" charset="0"/>
          <a:ea typeface="ＭＳ Ｐゴシック" charset="-128"/>
        </a:defRPr>
      </a:lvl6pPr>
      <a:lvl7pPr marL="914400" algn="ctr" defTabSz="457200" rtl="0" fontAlgn="base">
        <a:spcBef>
          <a:spcPct val="0"/>
        </a:spcBef>
        <a:spcAft>
          <a:spcPct val="0"/>
        </a:spcAft>
        <a:defRPr sz="4400">
          <a:solidFill>
            <a:schemeClr val="tx1"/>
          </a:solidFill>
          <a:latin typeface="Calibri" charset="0"/>
          <a:ea typeface="ＭＳ Ｐゴシック" charset="-128"/>
        </a:defRPr>
      </a:lvl7pPr>
      <a:lvl8pPr marL="1371600" algn="ctr" defTabSz="457200" rtl="0" fontAlgn="base">
        <a:spcBef>
          <a:spcPct val="0"/>
        </a:spcBef>
        <a:spcAft>
          <a:spcPct val="0"/>
        </a:spcAft>
        <a:defRPr sz="4400">
          <a:solidFill>
            <a:schemeClr val="tx1"/>
          </a:solidFill>
          <a:latin typeface="Calibri" charset="0"/>
          <a:ea typeface="ＭＳ Ｐゴシック" charset="-128"/>
        </a:defRPr>
      </a:lvl8pPr>
      <a:lvl9pPr marL="1828800" algn="ctr" defTabSz="457200" rtl="0" fontAlgn="base">
        <a:spcBef>
          <a:spcPct val="0"/>
        </a:spcBef>
        <a:spcAft>
          <a:spcPct val="0"/>
        </a:spcAft>
        <a:defRPr sz="4400">
          <a:solidFill>
            <a:schemeClr val="tx1"/>
          </a:solidFill>
          <a:latin typeface="Calibri" charset="0"/>
          <a:ea typeface="ＭＳ Ｐゴシック" charset="-128"/>
        </a:defRPr>
      </a:lvl9pPr>
    </p:titleStyle>
    <p:bodyStyle>
      <a:lvl1pPr marL="342900" indent="-342900" algn="l" defTabSz="457200" rtl="0" fontAlgn="base">
        <a:spcBef>
          <a:spcPct val="20000"/>
        </a:spcBef>
        <a:spcAft>
          <a:spcPct val="0"/>
        </a:spcAft>
        <a:buFont typeface="Arial" charset="0"/>
        <a:buChar char="•"/>
        <a:defRPr sz="3200" kern="1200">
          <a:solidFill>
            <a:schemeClr val="tx1"/>
          </a:solidFill>
          <a:latin typeface="+mn-lt"/>
          <a:ea typeface="ＭＳ Ｐゴシック" charset="-128"/>
          <a:cs typeface="+mn-cs"/>
        </a:defRPr>
      </a:lvl1pPr>
      <a:lvl2pPr marL="742950" indent="-285750" algn="l" defTabSz="457200" rtl="0" fontAlgn="base">
        <a:spcBef>
          <a:spcPct val="20000"/>
        </a:spcBef>
        <a:spcAft>
          <a:spcPct val="0"/>
        </a:spcAft>
        <a:buFont typeface="Arial" charset="0"/>
        <a:buChar char="–"/>
        <a:defRPr sz="2800" kern="1200">
          <a:solidFill>
            <a:schemeClr val="tx1"/>
          </a:solidFill>
          <a:latin typeface="+mn-lt"/>
          <a:ea typeface="ＭＳ Ｐゴシック" charset="-128"/>
          <a:cs typeface="+mn-cs"/>
        </a:defRPr>
      </a:lvl2pPr>
      <a:lvl3pPr marL="1143000" indent="-228600" algn="l" defTabSz="457200" rtl="0" fontAlgn="base">
        <a:spcBef>
          <a:spcPct val="20000"/>
        </a:spcBef>
        <a:spcAft>
          <a:spcPct val="0"/>
        </a:spcAft>
        <a:buFont typeface="Arial" charset="0"/>
        <a:buChar char="•"/>
        <a:defRPr sz="2400" kern="1200">
          <a:solidFill>
            <a:schemeClr val="tx1"/>
          </a:solidFill>
          <a:latin typeface="+mn-lt"/>
          <a:ea typeface="ＭＳ Ｐゴシック" charset="-128"/>
          <a:cs typeface="+mn-cs"/>
        </a:defRPr>
      </a:lvl3pPr>
      <a:lvl4pPr marL="16002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4pPr>
      <a:lvl5pPr marL="2057400" indent="-228600" algn="l" defTabSz="457200" rtl="0" fontAlgn="base">
        <a:spcBef>
          <a:spcPct val="20000"/>
        </a:spcBef>
        <a:spcAft>
          <a:spcPct val="0"/>
        </a:spcAft>
        <a:buFont typeface="Arial" charset="0"/>
        <a:buChar char="»"/>
        <a:defRPr sz="2000" kern="1200">
          <a:solidFill>
            <a:schemeClr val="tx1"/>
          </a:solidFill>
          <a:latin typeface="+mn-lt"/>
          <a:ea typeface="ＭＳ Ｐゴシック"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6762750" y="4960144"/>
            <a:ext cx="2381250" cy="207749"/>
          </a:xfrm>
          <a:prstGeom prst="rect">
            <a:avLst/>
          </a:prstGeom>
          <a:noFill/>
          <a:ln>
            <a:noFill/>
          </a:ln>
          <a:extLst>
            <a:ext uri="{909E8E84-426E-40dd-AFC4-6F175D3DCCD1}"/>
            <a:ext uri="{91240B29-F687-4f45-9708-019B960494DF}"/>
          </a:extLst>
        </p:spPr>
        <p:txBody>
          <a:bodyPr wrap="squar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5.</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08215303"/>
      </p:ext>
    </p:extLst>
  </p:cSld>
  <p:clrMap bg1="lt1" tx1="dk1" bg2="lt2" tx2="dk2" accent1="accent1" accent2="accent2" accent3="accent3" accent4="accent4" accent5="accent5" accent6="accent6" hlink="hlink" folHlink="folHlink"/>
  <p:sldLayoutIdLst>
    <p:sldLayoutId id="2147493735" r:id="rId1"/>
    <p:sldLayoutId id="2147493736" r:id="rId2"/>
    <p:sldLayoutId id="2147493737" r:id="rId3"/>
    <p:sldLayoutId id="2147493738" r:id="rId4"/>
    <p:sldLayoutId id="2147493739" r:id="rId5"/>
    <p:sldLayoutId id="2147493740" r:id="rId6"/>
    <p:sldLayoutId id="2147493741" r:id="rId7"/>
    <p:sldLayoutId id="2147493742" r:id="rId8"/>
    <p:sldLayoutId id="2147493743" r:id="rId9"/>
    <p:sldLayoutId id="2147493744" r:id="rId10"/>
    <p:sldLayoutId id="2147493745" r:id="rId11"/>
    <p:sldLayoutId id="2147493746"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56112478-D9B7-4D0D-ADE5-62D5EFAAFBBF}"/>
              </a:ext>
            </a:extLst>
          </p:cNvPr>
          <p:cNvSpPr>
            <a:spLocks noGrp="1" noChangeArrowheads="1"/>
          </p:cNvSpPr>
          <p:nvPr>
            <p:ph type="body" idx="1"/>
          </p:nvPr>
        </p:nvSpPr>
        <p:spPr bwMode="auto">
          <a:xfrm>
            <a:off x="747559" y="820342"/>
            <a:ext cx="7728105" cy="367784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512003" name="Rectangle 3">
            <a:extLst>
              <a:ext uri="{FF2B5EF4-FFF2-40B4-BE49-F238E27FC236}">
                <a16:creationId xmlns:a16="http://schemas.microsoft.com/office/drawing/2014/main" id="{D2EB5033-CF44-472B-B77D-FAA18581E631}"/>
              </a:ext>
            </a:extLst>
          </p:cNvPr>
          <p:cNvSpPr>
            <a:spLocks noGrp="1" noChangeArrowheads="1"/>
          </p:cNvSpPr>
          <p:nvPr>
            <p:ph type="sldNum" sz="quarter" idx="4"/>
          </p:nvPr>
        </p:nvSpPr>
        <p:spPr bwMode="auto">
          <a:xfrm>
            <a:off x="6553200" y="4800600"/>
            <a:ext cx="1905000" cy="3429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spcBef>
                <a:spcPct val="50000"/>
              </a:spcBef>
              <a:defRPr sz="1050">
                <a:solidFill>
                  <a:srgbClr val="002060"/>
                </a:solidFill>
                <a:latin typeface="Times New Roman" panose="02020603050405020304" pitchFamily="18" charset="0"/>
              </a:defRPr>
            </a:lvl1pPr>
          </a:lstStyle>
          <a:p>
            <a:pPr>
              <a:defRPr/>
            </a:pPr>
            <a:fld id="{8BECA7E0-09BC-41D3-BD93-B7E81A2ACCB7}" type="slidenum">
              <a:rPr lang="en-US" altLang="en-US" smtClean="0"/>
              <a:pPr>
                <a:defRPr/>
              </a:pPr>
              <a:t>‹#›</a:t>
            </a:fld>
            <a:endParaRPr lang="en-US" altLang="en-US" dirty="0"/>
          </a:p>
        </p:txBody>
      </p:sp>
      <p:sp>
        <p:nvSpPr>
          <p:cNvPr id="1028" name="Text Box 4">
            <a:extLst>
              <a:ext uri="{FF2B5EF4-FFF2-40B4-BE49-F238E27FC236}">
                <a16:creationId xmlns:a16="http://schemas.microsoft.com/office/drawing/2014/main" id="{D0CFC8B2-2C6C-4CA4-9AFC-14298F0DD4EC}"/>
              </a:ext>
            </a:extLst>
          </p:cNvPr>
          <p:cNvSpPr txBox="1">
            <a:spLocks noChangeArrowheads="1"/>
          </p:cNvSpPr>
          <p:nvPr/>
        </p:nvSpPr>
        <p:spPr bwMode="auto">
          <a:xfrm>
            <a:off x="7025878" y="4960144"/>
            <a:ext cx="1854995"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©Silberschatz, Korth and Sudarshan</a:t>
            </a:r>
          </a:p>
        </p:txBody>
      </p:sp>
      <p:sp>
        <p:nvSpPr>
          <p:cNvPr id="512005" name="Text Box 5">
            <a:extLst>
              <a:ext uri="{FF2B5EF4-FFF2-40B4-BE49-F238E27FC236}">
                <a16:creationId xmlns:a16="http://schemas.microsoft.com/office/drawing/2014/main" id="{ED25C836-0663-424A-84A7-5AB803422860}"/>
              </a:ext>
            </a:extLst>
          </p:cNvPr>
          <p:cNvSpPr txBox="1">
            <a:spLocks noChangeArrowheads="1"/>
          </p:cNvSpPr>
          <p:nvPr userDrawn="1"/>
        </p:nvSpPr>
        <p:spPr bwMode="auto">
          <a:xfrm>
            <a:off x="4512847" y="4960144"/>
            <a:ext cx="381835" cy="207749"/>
          </a:xfrm>
          <a:prstGeom prst="rect">
            <a:avLst/>
          </a:prstGeom>
          <a:noFill/>
          <a:ln w="9525">
            <a:noFill/>
            <a:miter lim="800000"/>
            <a:headEnd/>
            <a:tailEnd/>
          </a:ln>
          <a:effectLst/>
        </p:spPr>
        <p:txBody>
          <a:bodyPr wrap="none">
            <a:spAutoFit/>
          </a:bodyPr>
          <a:lstStyle>
            <a:lvl1pPr>
              <a:defRPr sz="1600">
                <a:solidFill>
                  <a:schemeClr val="tx1"/>
                </a:solidFill>
                <a:latin typeface="Helvetica" panose="020B0604020202020204" pitchFamily="34" charset="0"/>
                <a:ea typeface="MS PGothic" panose="020B0600070205080204" pitchFamily="34" charset="-128"/>
              </a:defRPr>
            </a:lvl1pPr>
            <a:lvl2pPr marL="742950" indent="-285750">
              <a:defRPr sz="1600">
                <a:solidFill>
                  <a:schemeClr val="tx1"/>
                </a:solidFill>
                <a:latin typeface="Helvetica" panose="020B0604020202020204" pitchFamily="34" charset="0"/>
                <a:ea typeface="MS PGothic" panose="020B0600070205080204" pitchFamily="34" charset="-128"/>
              </a:defRPr>
            </a:lvl2pPr>
            <a:lvl3pPr marL="1143000" indent="-228600">
              <a:defRPr sz="1600">
                <a:solidFill>
                  <a:schemeClr val="tx1"/>
                </a:solidFill>
                <a:latin typeface="Helvetica" panose="020B0604020202020204" pitchFamily="34" charset="0"/>
                <a:ea typeface="MS PGothic" panose="020B0600070205080204" pitchFamily="34" charset="-128"/>
              </a:defRPr>
            </a:lvl3pPr>
            <a:lvl4pPr marL="1600200" indent="-228600">
              <a:defRPr sz="1600">
                <a:solidFill>
                  <a:schemeClr val="tx1"/>
                </a:solidFill>
                <a:latin typeface="Helvetica" panose="020B0604020202020204" pitchFamily="34" charset="0"/>
                <a:ea typeface="MS PGothic" panose="020B0600070205080204" pitchFamily="34" charset="-128"/>
              </a:defRPr>
            </a:lvl4pPr>
            <a:lvl5pPr marL="2057400" indent="-228600">
              <a:defRPr sz="1600">
                <a:solidFill>
                  <a:schemeClr val="tx1"/>
                </a:solidFill>
                <a:latin typeface="Helvetica" panose="020B0604020202020204" pitchFamily="34"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algn="ctr">
              <a:spcBef>
                <a:spcPct val="50000"/>
              </a:spcBef>
              <a:defRPr/>
            </a:pPr>
            <a:r>
              <a:rPr lang="en-US" altLang="en-US" sz="750" b="1" dirty="0">
                <a:solidFill>
                  <a:srgbClr val="002060"/>
                </a:solidFill>
              </a:rPr>
              <a:t>4.</a:t>
            </a:r>
            <a:fld id="{669DE52E-05EC-4487-BE79-3F9A6A9F8797}" type="slidenum">
              <a:rPr lang="en-US" altLang="en-US" sz="750" b="1" smtClean="0">
                <a:solidFill>
                  <a:srgbClr val="002060"/>
                </a:solidFill>
              </a:rPr>
              <a:pPr algn="ctr">
                <a:spcBef>
                  <a:spcPct val="50000"/>
                </a:spcBef>
                <a:defRPr/>
              </a:pPr>
              <a:t>‹#›</a:t>
            </a:fld>
            <a:endParaRPr lang="en-US" altLang="en-US" sz="750" b="1" dirty="0">
              <a:solidFill>
                <a:srgbClr val="002060"/>
              </a:solidFill>
            </a:endParaRPr>
          </a:p>
        </p:txBody>
      </p:sp>
      <p:sp>
        <p:nvSpPr>
          <p:cNvPr id="512006" name="Rectangle 6">
            <a:extLst>
              <a:ext uri="{FF2B5EF4-FFF2-40B4-BE49-F238E27FC236}">
                <a16:creationId xmlns:a16="http://schemas.microsoft.com/office/drawing/2014/main" id="{BFAC4B4C-D3C2-4A14-871E-CC7D45F0769E}"/>
              </a:ext>
            </a:extLst>
          </p:cNvPr>
          <p:cNvSpPr>
            <a:spLocks noGrp="1" noChangeArrowheads="1"/>
          </p:cNvSpPr>
          <p:nvPr>
            <p:ph type="title"/>
          </p:nvPr>
        </p:nvSpPr>
        <p:spPr bwMode="auto">
          <a:xfrm>
            <a:off x="768350" y="88106"/>
            <a:ext cx="80772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sp>
        <p:nvSpPr>
          <p:cNvPr id="1031" name="Text Box 7">
            <a:extLst>
              <a:ext uri="{FF2B5EF4-FFF2-40B4-BE49-F238E27FC236}">
                <a16:creationId xmlns:a16="http://schemas.microsoft.com/office/drawing/2014/main" id="{5472E9A1-C06F-4393-872E-7F8100F91627}"/>
              </a:ext>
            </a:extLst>
          </p:cNvPr>
          <p:cNvSpPr txBox="1">
            <a:spLocks noChangeArrowheads="1"/>
          </p:cNvSpPr>
          <p:nvPr/>
        </p:nvSpPr>
        <p:spPr bwMode="auto">
          <a:xfrm>
            <a:off x="0" y="4960144"/>
            <a:ext cx="1996059" cy="207749"/>
          </a:xfrm>
          <a:prstGeom prst="rect">
            <a:avLst/>
          </a:prstGeom>
          <a:noFill/>
          <a:ln>
            <a:noFill/>
          </a:ln>
          <a:extLst>
            <a:ext uri="{909E8E84-426E-40dd-AFC4-6F175D3DCCD1}"/>
            <a:ext uri="{91240B29-F687-4f45-9708-019B960494DF}"/>
          </a:extLst>
        </p:spPr>
        <p:txBody>
          <a:bodyPr wrap="none">
            <a:spAutoFit/>
          </a:bodyPr>
          <a:lstStyle>
            <a:lvl1pPr>
              <a:defRPr sz="1600">
                <a:solidFill>
                  <a:schemeClr val="tx1"/>
                </a:solidFill>
                <a:latin typeface="Helvetica" charset="0"/>
                <a:ea typeface="ＭＳ Ｐゴシック" charset="0"/>
                <a:cs typeface="ＭＳ Ｐゴシック" charset="0"/>
              </a:defRPr>
            </a:lvl1pPr>
            <a:lvl2pPr marL="742950" indent="-285750">
              <a:defRPr sz="1600">
                <a:solidFill>
                  <a:schemeClr val="tx1"/>
                </a:solidFill>
                <a:latin typeface="Helvetica" charset="0"/>
                <a:ea typeface="ＭＳ Ｐゴシック" charset="0"/>
              </a:defRPr>
            </a:lvl2pPr>
            <a:lvl3pPr marL="1143000" indent="-228600">
              <a:defRPr sz="1600">
                <a:solidFill>
                  <a:schemeClr val="tx1"/>
                </a:solidFill>
                <a:latin typeface="Helvetica" charset="0"/>
                <a:ea typeface="ＭＳ Ｐゴシック" charset="0"/>
              </a:defRPr>
            </a:lvl3pPr>
            <a:lvl4pPr marL="1600200" indent="-228600">
              <a:defRPr sz="1600">
                <a:solidFill>
                  <a:schemeClr val="tx1"/>
                </a:solidFill>
                <a:latin typeface="Helvetica" charset="0"/>
                <a:ea typeface="ＭＳ Ｐゴシック" charset="0"/>
              </a:defRPr>
            </a:lvl4pPr>
            <a:lvl5pPr marL="2057400" indent="-228600">
              <a:defRPr sz="1600">
                <a:solidFill>
                  <a:schemeClr val="tx1"/>
                </a:solidFill>
                <a:latin typeface="Helvetica" charset="0"/>
                <a:ea typeface="ＭＳ Ｐゴシック" charset="0"/>
              </a:defRPr>
            </a:lvl5pPr>
            <a:lvl6pPr marL="2514600" indent="-228600" eaLnBrk="0" fontAlgn="base" hangingPunct="0">
              <a:spcBef>
                <a:spcPct val="0"/>
              </a:spcBef>
              <a:spcAft>
                <a:spcPct val="0"/>
              </a:spcAft>
              <a:defRPr sz="1600">
                <a:solidFill>
                  <a:schemeClr val="tx1"/>
                </a:solidFill>
                <a:latin typeface="Helvetica" charset="0"/>
                <a:ea typeface="ＭＳ Ｐゴシック" charset="0"/>
              </a:defRPr>
            </a:lvl6pPr>
            <a:lvl7pPr marL="2971800" indent="-228600" eaLnBrk="0" fontAlgn="base" hangingPunct="0">
              <a:spcBef>
                <a:spcPct val="0"/>
              </a:spcBef>
              <a:spcAft>
                <a:spcPct val="0"/>
              </a:spcAft>
              <a:defRPr sz="1600">
                <a:solidFill>
                  <a:schemeClr val="tx1"/>
                </a:solidFill>
                <a:latin typeface="Helvetica" charset="0"/>
                <a:ea typeface="ＭＳ Ｐゴシック" charset="0"/>
              </a:defRPr>
            </a:lvl7pPr>
            <a:lvl8pPr marL="3429000" indent="-228600" eaLnBrk="0" fontAlgn="base" hangingPunct="0">
              <a:spcBef>
                <a:spcPct val="0"/>
              </a:spcBef>
              <a:spcAft>
                <a:spcPct val="0"/>
              </a:spcAft>
              <a:defRPr sz="1600">
                <a:solidFill>
                  <a:schemeClr val="tx1"/>
                </a:solidFill>
                <a:latin typeface="Helvetica" charset="0"/>
                <a:ea typeface="ＭＳ Ｐゴシック" charset="0"/>
              </a:defRPr>
            </a:lvl8pPr>
            <a:lvl9pPr marL="3886200" indent="-228600" eaLnBrk="0" fontAlgn="base" hangingPunct="0">
              <a:spcBef>
                <a:spcPct val="0"/>
              </a:spcBef>
              <a:spcAft>
                <a:spcPct val="0"/>
              </a:spcAft>
              <a:defRPr sz="1600">
                <a:solidFill>
                  <a:schemeClr val="tx1"/>
                </a:solidFill>
                <a:latin typeface="Helvetica" charset="0"/>
                <a:ea typeface="ＭＳ Ｐゴシック" charset="0"/>
              </a:defRPr>
            </a:lvl9pPr>
          </a:lstStyle>
          <a:p>
            <a:pPr>
              <a:spcBef>
                <a:spcPct val="50000"/>
              </a:spcBef>
              <a:defRPr/>
            </a:pPr>
            <a:r>
              <a:rPr lang="en-US" sz="750" b="1" dirty="0">
                <a:solidFill>
                  <a:srgbClr val="002060"/>
                </a:solidFill>
              </a:rPr>
              <a:t>Database System Concepts - 7</a:t>
            </a:r>
            <a:r>
              <a:rPr lang="en-US" sz="750" b="1" baseline="30000" dirty="0">
                <a:solidFill>
                  <a:srgbClr val="002060"/>
                </a:solidFill>
              </a:rPr>
              <a:t>th</a:t>
            </a:r>
            <a:r>
              <a:rPr lang="en-US" sz="750" b="1" dirty="0">
                <a:solidFill>
                  <a:srgbClr val="002060"/>
                </a:solidFill>
              </a:rPr>
              <a:t> Edition</a:t>
            </a:r>
          </a:p>
        </p:txBody>
      </p:sp>
      <p:sp>
        <p:nvSpPr>
          <p:cNvPr id="1032" name="Freeform 8">
            <a:extLst>
              <a:ext uri="{FF2B5EF4-FFF2-40B4-BE49-F238E27FC236}">
                <a16:creationId xmlns:a16="http://schemas.microsoft.com/office/drawing/2014/main" id="{0362D880-06BD-4D02-876C-3226AC8E6F10}"/>
              </a:ext>
            </a:extLst>
          </p:cNvPr>
          <p:cNvSpPr>
            <a:spLocks/>
          </p:cNvSpPr>
          <p:nvPr/>
        </p:nvSpPr>
        <p:spPr bwMode="auto">
          <a:xfrm>
            <a:off x="8916988" y="4083844"/>
            <a:ext cx="227012" cy="35719"/>
          </a:xfrm>
          <a:custGeom>
            <a:avLst/>
            <a:gdLst>
              <a:gd name="T0" fmla="*/ 0 w 285"/>
              <a:gd name="T1" fmla="*/ 2147483646 h 61"/>
              <a:gd name="T2" fmla="*/ 2147483646 w 285"/>
              <a:gd name="T3" fmla="*/ 2147483646 h 61"/>
              <a:gd name="T4" fmla="*/ 2147483646 w 285"/>
              <a:gd name="T5" fmla="*/ 2147483646 h 61"/>
              <a:gd name="T6" fmla="*/ 2147483646 w 285"/>
              <a:gd name="T7" fmla="*/ 2147483646 h 61"/>
              <a:gd name="T8" fmla="*/ 2147483646 w 285"/>
              <a:gd name="T9" fmla="*/ 2147483646 h 61"/>
              <a:gd name="T10" fmla="*/ 2147483646 w 285"/>
              <a:gd name="T11" fmla="*/ 2147483646 h 61"/>
              <a:gd name="T12" fmla="*/ 2147483646 w 285"/>
              <a:gd name="T13" fmla="*/ 2147483646 h 61"/>
              <a:gd name="T14" fmla="*/ 2147483646 w 285"/>
              <a:gd name="T15" fmla="*/ 2147483646 h 61"/>
              <a:gd name="T16" fmla="*/ 2147483646 w 285"/>
              <a:gd name="T17" fmla="*/ 0 h 61"/>
              <a:gd name="T18" fmla="*/ 2147483646 w 285"/>
              <a:gd name="T19" fmla="*/ 0 h 61"/>
              <a:gd name="T20" fmla="*/ 2147483646 w 285"/>
              <a:gd name="T21" fmla="*/ 0 h 61"/>
              <a:gd name="T22" fmla="*/ 2147483646 w 285"/>
              <a:gd name="T23" fmla="*/ 0 h 61"/>
              <a:gd name="T24" fmla="*/ 2147483646 w 285"/>
              <a:gd name="T25" fmla="*/ 2147483646 h 61"/>
              <a:gd name="T26" fmla="*/ 2147483646 w 285"/>
              <a:gd name="T27" fmla="*/ 2147483646 h 61"/>
              <a:gd name="T28" fmla="*/ 2147483646 w 285"/>
              <a:gd name="T29" fmla="*/ 2147483646 h 61"/>
              <a:gd name="T30" fmla="*/ 2147483646 w 285"/>
              <a:gd name="T31" fmla="*/ 2147483646 h 61"/>
              <a:gd name="T32" fmla="*/ 2147483646 w 285"/>
              <a:gd name="T33" fmla="*/ 2147483646 h 61"/>
              <a:gd name="T34" fmla="*/ 2147483646 w 285"/>
              <a:gd name="T35" fmla="*/ 2147483646 h 61"/>
              <a:gd name="T36" fmla="*/ 2147483646 w 285"/>
              <a:gd name="T37" fmla="*/ 2147483646 h 61"/>
              <a:gd name="T38" fmla="*/ 2147483646 w 285"/>
              <a:gd name="T39" fmla="*/ 2147483646 h 61"/>
              <a:gd name="T40" fmla="*/ 2147483646 w 285"/>
              <a:gd name="T41" fmla="*/ 2147483646 h 61"/>
              <a:gd name="T42" fmla="*/ 2147483646 w 285"/>
              <a:gd name="T43" fmla="*/ 2147483646 h 61"/>
              <a:gd name="T44" fmla="*/ 2147483646 w 285"/>
              <a:gd name="T45" fmla="*/ 2147483646 h 61"/>
              <a:gd name="T46" fmla="*/ 2147483646 w 285"/>
              <a:gd name="T47" fmla="*/ 2147483646 h 61"/>
              <a:gd name="T48" fmla="*/ 2147483646 w 285"/>
              <a:gd name="T49" fmla="*/ 2147483646 h 61"/>
              <a:gd name="T50" fmla="*/ 2147483646 w 285"/>
              <a:gd name="T51" fmla="*/ 2147483646 h 61"/>
              <a:gd name="T52" fmla="*/ 2147483646 w 285"/>
              <a:gd name="T53" fmla="*/ 2147483646 h 61"/>
              <a:gd name="T54" fmla="*/ 2147483646 w 285"/>
              <a:gd name="T55" fmla="*/ 2147483646 h 61"/>
              <a:gd name="T56" fmla="*/ 2147483646 w 285"/>
              <a:gd name="T57" fmla="*/ 2147483646 h 61"/>
              <a:gd name="T58" fmla="*/ 2147483646 w 285"/>
              <a:gd name="T59" fmla="*/ 2147483646 h 61"/>
              <a:gd name="T60" fmla="*/ 2147483646 w 285"/>
              <a:gd name="T61" fmla="*/ 2147483646 h 61"/>
              <a:gd name="T62" fmla="*/ 2147483646 w 285"/>
              <a:gd name="T63" fmla="*/ 2147483646 h 61"/>
              <a:gd name="T64" fmla="*/ 2147483646 w 285"/>
              <a:gd name="T65" fmla="*/ 2147483646 h 61"/>
              <a:gd name="T66" fmla="*/ 2147483646 w 285"/>
              <a:gd name="T67" fmla="*/ 2147483646 h 61"/>
              <a:gd name="T68" fmla="*/ 2147483646 w 285"/>
              <a:gd name="T69" fmla="*/ 2147483646 h 61"/>
              <a:gd name="T70" fmla="*/ 2147483646 w 285"/>
              <a:gd name="T71" fmla="*/ 2147483646 h 61"/>
              <a:gd name="T72" fmla="*/ 2147483646 w 285"/>
              <a:gd name="T73" fmla="*/ 2147483646 h 61"/>
              <a:gd name="T74" fmla="*/ 2147483646 w 285"/>
              <a:gd name="T75" fmla="*/ 2147483646 h 61"/>
              <a:gd name="T76" fmla="*/ 2147483646 w 285"/>
              <a:gd name="T77" fmla="*/ 2147483646 h 61"/>
              <a:gd name="T78" fmla="*/ 2147483646 w 285"/>
              <a:gd name="T79" fmla="*/ 2147483646 h 61"/>
              <a:gd name="T80" fmla="*/ 2147483646 w 285"/>
              <a:gd name="T81" fmla="*/ 2147483646 h 61"/>
              <a:gd name="T82" fmla="*/ 2147483646 w 285"/>
              <a:gd name="T83" fmla="*/ 2147483646 h 61"/>
              <a:gd name="T84" fmla="*/ 2147483646 w 285"/>
              <a:gd name="T85" fmla="*/ 2147483646 h 61"/>
              <a:gd name="T86" fmla="*/ 2147483646 w 285"/>
              <a:gd name="T87" fmla="*/ 2147483646 h 61"/>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Lst>
            <a:ahLst/>
            <a:cxnLst>
              <a:cxn ang="T88">
                <a:pos x="T0" y="T1"/>
              </a:cxn>
              <a:cxn ang="T89">
                <a:pos x="T2" y="T3"/>
              </a:cxn>
              <a:cxn ang="T90">
                <a:pos x="T4" y="T5"/>
              </a:cxn>
              <a:cxn ang="T91">
                <a:pos x="T6" y="T7"/>
              </a:cxn>
              <a:cxn ang="T92">
                <a:pos x="T8" y="T9"/>
              </a:cxn>
              <a:cxn ang="T93">
                <a:pos x="T10" y="T11"/>
              </a:cxn>
              <a:cxn ang="T94">
                <a:pos x="T12" y="T13"/>
              </a:cxn>
              <a:cxn ang="T95">
                <a:pos x="T14" y="T15"/>
              </a:cxn>
              <a:cxn ang="T96">
                <a:pos x="T16" y="T17"/>
              </a:cxn>
              <a:cxn ang="T97">
                <a:pos x="T18" y="T19"/>
              </a:cxn>
              <a:cxn ang="T98">
                <a:pos x="T20" y="T21"/>
              </a:cxn>
              <a:cxn ang="T99">
                <a:pos x="T22" y="T23"/>
              </a:cxn>
              <a:cxn ang="T100">
                <a:pos x="T24" y="T25"/>
              </a:cxn>
              <a:cxn ang="T101">
                <a:pos x="T26" y="T27"/>
              </a:cxn>
              <a:cxn ang="T102">
                <a:pos x="T28" y="T29"/>
              </a:cxn>
              <a:cxn ang="T103">
                <a:pos x="T30" y="T31"/>
              </a:cxn>
              <a:cxn ang="T104">
                <a:pos x="T32" y="T33"/>
              </a:cxn>
              <a:cxn ang="T105">
                <a:pos x="T34" y="T35"/>
              </a:cxn>
              <a:cxn ang="T106">
                <a:pos x="T36" y="T37"/>
              </a:cxn>
              <a:cxn ang="T107">
                <a:pos x="T38" y="T39"/>
              </a:cxn>
              <a:cxn ang="T108">
                <a:pos x="T40" y="T41"/>
              </a:cxn>
              <a:cxn ang="T109">
                <a:pos x="T42" y="T43"/>
              </a:cxn>
              <a:cxn ang="T110">
                <a:pos x="T44" y="T45"/>
              </a:cxn>
              <a:cxn ang="T111">
                <a:pos x="T46" y="T47"/>
              </a:cxn>
              <a:cxn ang="T112">
                <a:pos x="T48" y="T49"/>
              </a:cxn>
              <a:cxn ang="T113">
                <a:pos x="T50" y="T51"/>
              </a:cxn>
              <a:cxn ang="T114">
                <a:pos x="T52" y="T53"/>
              </a:cxn>
              <a:cxn ang="T115">
                <a:pos x="T54" y="T55"/>
              </a:cxn>
              <a:cxn ang="T116">
                <a:pos x="T56" y="T57"/>
              </a:cxn>
              <a:cxn ang="T117">
                <a:pos x="T58" y="T59"/>
              </a:cxn>
              <a:cxn ang="T118">
                <a:pos x="T60" y="T61"/>
              </a:cxn>
              <a:cxn ang="T119">
                <a:pos x="T62" y="T63"/>
              </a:cxn>
              <a:cxn ang="T120">
                <a:pos x="T64" y="T65"/>
              </a:cxn>
              <a:cxn ang="T121">
                <a:pos x="T66" y="T67"/>
              </a:cxn>
              <a:cxn ang="T122">
                <a:pos x="T68" y="T69"/>
              </a:cxn>
              <a:cxn ang="T123">
                <a:pos x="T70" y="T71"/>
              </a:cxn>
              <a:cxn ang="T124">
                <a:pos x="T72" y="T73"/>
              </a:cxn>
              <a:cxn ang="T125">
                <a:pos x="T74" y="T75"/>
              </a:cxn>
              <a:cxn ang="T126">
                <a:pos x="T76" y="T77"/>
              </a:cxn>
              <a:cxn ang="T127">
                <a:pos x="T78" y="T79"/>
              </a:cxn>
              <a:cxn ang="T128">
                <a:pos x="T80" y="T81"/>
              </a:cxn>
              <a:cxn ang="T129">
                <a:pos x="T82" y="T83"/>
              </a:cxn>
              <a:cxn ang="T130">
                <a:pos x="T84" y="T85"/>
              </a:cxn>
              <a:cxn ang="T131">
                <a:pos x="T86" y="T87"/>
              </a:cxn>
            </a:cxnLst>
            <a:rect l="0" t="0" r="r" b="b"/>
            <a:pathLst>
              <a:path w="285" h="61">
                <a:moveTo>
                  <a:pt x="2" y="61"/>
                </a:moveTo>
                <a:lnTo>
                  <a:pt x="0" y="59"/>
                </a:lnTo>
                <a:lnTo>
                  <a:pt x="0" y="55"/>
                </a:lnTo>
                <a:lnTo>
                  <a:pt x="2" y="48"/>
                </a:lnTo>
                <a:lnTo>
                  <a:pt x="5" y="40"/>
                </a:lnTo>
                <a:lnTo>
                  <a:pt x="9" y="34"/>
                </a:lnTo>
                <a:lnTo>
                  <a:pt x="13" y="31"/>
                </a:lnTo>
                <a:lnTo>
                  <a:pt x="17" y="25"/>
                </a:lnTo>
                <a:lnTo>
                  <a:pt x="24" y="21"/>
                </a:lnTo>
                <a:lnTo>
                  <a:pt x="30" y="17"/>
                </a:lnTo>
                <a:lnTo>
                  <a:pt x="40" y="13"/>
                </a:lnTo>
                <a:lnTo>
                  <a:pt x="45" y="10"/>
                </a:lnTo>
                <a:lnTo>
                  <a:pt x="51" y="8"/>
                </a:lnTo>
                <a:lnTo>
                  <a:pt x="57" y="6"/>
                </a:lnTo>
                <a:lnTo>
                  <a:pt x="64" y="6"/>
                </a:lnTo>
                <a:lnTo>
                  <a:pt x="70" y="2"/>
                </a:lnTo>
                <a:lnTo>
                  <a:pt x="78" y="2"/>
                </a:lnTo>
                <a:lnTo>
                  <a:pt x="85" y="0"/>
                </a:lnTo>
                <a:lnTo>
                  <a:pt x="93" y="0"/>
                </a:lnTo>
                <a:lnTo>
                  <a:pt x="100" y="0"/>
                </a:lnTo>
                <a:lnTo>
                  <a:pt x="110" y="0"/>
                </a:lnTo>
                <a:lnTo>
                  <a:pt x="118" y="0"/>
                </a:lnTo>
                <a:lnTo>
                  <a:pt x="129" y="0"/>
                </a:lnTo>
                <a:lnTo>
                  <a:pt x="137" y="0"/>
                </a:lnTo>
                <a:lnTo>
                  <a:pt x="146" y="2"/>
                </a:lnTo>
                <a:lnTo>
                  <a:pt x="154" y="2"/>
                </a:lnTo>
                <a:lnTo>
                  <a:pt x="163" y="4"/>
                </a:lnTo>
                <a:lnTo>
                  <a:pt x="173" y="6"/>
                </a:lnTo>
                <a:lnTo>
                  <a:pt x="182" y="8"/>
                </a:lnTo>
                <a:lnTo>
                  <a:pt x="192" y="8"/>
                </a:lnTo>
                <a:lnTo>
                  <a:pt x="201" y="12"/>
                </a:lnTo>
                <a:lnTo>
                  <a:pt x="209" y="12"/>
                </a:lnTo>
                <a:lnTo>
                  <a:pt x="216" y="13"/>
                </a:lnTo>
                <a:lnTo>
                  <a:pt x="224" y="15"/>
                </a:lnTo>
                <a:lnTo>
                  <a:pt x="234" y="17"/>
                </a:lnTo>
                <a:lnTo>
                  <a:pt x="239" y="19"/>
                </a:lnTo>
                <a:lnTo>
                  <a:pt x="247" y="21"/>
                </a:lnTo>
                <a:lnTo>
                  <a:pt x="254" y="23"/>
                </a:lnTo>
                <a:lnTo>
                  <a:pt x="260" y="25"/>
                </a:lnTo>
                <a:lnTo>
                  <a:pt x="266" y="25"/>
                </a:lnTo>
                <a:lnTo>
                  <a:pt x="270" y="27"/>
                </a:lnTo>
                <a:lnTo>
                  <a:pt x="273" y="27"/>
                </a:lnTo>
                <a:lnTo>
                  <a:pt x="279" y="29"/>
                </a:lnTo>
                <a:lnTo>
                  <a:pt x="283" y="31"/>
                </a:lnTo>
                <a:lnTo>
                  <a:pt x="285" y="32"/>
                </a:lnTo>
                <a:lnTo>
                  <a:pt x="279" y="44"/>
                </a:lnTo>
                <a:lnTo>
                  <a:pt x="277" y="44"/>
                </a:lnTo>
                <a:lnTo>
                  <a:pt x="273" y="42"/>
                </a:lnTo>
                <a:lnTo>
                  <a:pt x="268" y="42"/>
                </a:lnTo>
                <a:lnTo>
                  <a:pt x="260" y="40"/>
                </a:lnTo>
                <a:lnTo>
                  <a:pt x="251" y="38"/>
                </a:lnTo>
                <a:lnTo>
                  <a:pt x="241" y="36"/>
                </a:lnTo>
                <a:lnTo>
                  <a:pt x="235" y="34"/>
                </a:lnTo>
                <a:lnTo>
                  <a:pt x="230" y="34"/>
                </a:lnTo>
                <a:lnTo>
                  <a:pt x="224" y="32"/>
                </a:lnTo>
                <a:lnTo>
                  <a:pt x="218" y="32"/>
                </a:lnTo>
                <a:lnTo>
                  <a:pt x="213" y="31"/>
                </a:lnTo>
                <a:lnTo>
                  <a:pt x="207" y="31"/>
                </a:lnTo>
                <a:lnTo>
                  <a:pt x="201" y="29"/>
                </a:lnTo>
                <a:lnTo>
                  <a:pt x="196" y="29"/>
                </a:lnTo>
                <a:lnTo>
                  <a:pt x="190" y="27"/>
                </a:lnTo>
                <a:lnTo>
                  <a:pt x="182" y="27"/>
                </a:lnTo>
                <a:lnTo>
                  <a:pt x="178" y="25"/>
                </a:lnTo>
                <a:lnTo>
                  <a:pt x="173" y="25"/>
                </a:lnTo>
                <a:lnTo>
                  <a:pt x="167" y="23"/>
                </a:lnTo>
                <a:lnTo>
                  <a:pt x="163" y="23"/>
                </a:lnTo>
                <a:lnTo>
                  <a:pt x="158" y="21"/>
                </a:lnTo>
                <a:lnTo>
                  <a:pt x="154" y="21"/>
                </a:lnTo>
                <a:lnTo>
                  <a:pt x="148" y="19"/>
                </a:lnTo>
                <a:lnTo>
                  <a:pt x="142" y="19"/>
                </a:lnTo>
                <a:lnTo>
                  <a:pt x="144" y="48"/>
                </a:lnTo>
                <a:lnTo>
                  <a:pt x="110" y="15"/>
                </a:lnTo>
                <a:lnTo>
                  <a:pt x="118" y="48"/>
                </a:lnTo>
                <a:lnTo>
                  <a:pt x="83" y="21"/>
                </a:lnTo>
                <a:lnTo>
                  <a:pt x="91" y="48"/>
                </a:lnTo>
                <a:lnTo>
                  <a:pt x="59" y="29"/>
                </a:lnTo>
                <a:lnTo>
                  <a:pt x="57" y="29"/>
                </a:lnTo>
                <a:lnTo>
                  <a:pt x="53" y="31"/>
                </a:lnTo>
                <a:lnTo>
                  <a:pt x="49" y="31"/>
                </a:lnTo>
                <a:lnTo>
                  <a:pt x="43" y="34"/>
                </a:lnTo>
                <a:lnTo>
                  <a:pt x="38" y="36"/>
                </a:lnTo>
                <a:lnTo>
                  <a:pt x="32" y="38"/>
                </a:lnTo>
                <a:lnTo>
                  <a:pt x="26" y="42"/>
                </a:lnTo>
                <a:lnTo>
                  <a:pt x="23" y="44"/>
                </a:lnTo>
                <a:lnTo>
                  <a:pt x="15" y="50"/>
                </a:lnTo>
                <a:lnTo>
                  <a:pt x="7" y="55"/>
                </a:lnTo>
                <a:lnTo>
                  <a:pt x="4" y="59"/>
                </a:lnTo>
                <a:lnTo>
                  <a:pt x="2" y="6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IN"/>
          </a:p>
        </p:txBody>
      </p:sp>
      <p:pic>
        <p:nvPicPr>
          <p:cNvPr id="10" name="Picture 8" descr="Cover-6Ed"/>
          <p:cNvPicPr>
            <a:picLocks noChangeAspect="1" noChangeArrowheads="1"/>
          </p:cNvPicPr>
          <p:nvPr userDrawn="1"/>
        </p:nvPicPr>
        <p:blipFill>
          <a:blip r:embed="rId14"/>
          <a:stretch>
            <a:fillRect/>
          </a:stretch>
        </p:blipFill>
        <p:spPr bwMode="auto">
          <a:xfrm>
            <a:off x="5546" y="1"/>
            <a:ext cx="742012" cy="7107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541485108"/>
      </p:ext>
    </p:extLst>
  </p:cSld>
  <p:clrMap bg1="lt1" tx1="dk1" bg2="lt2" tx2="dk2" accent1="accent1" accent2="accent2" accent3="accent3" accent4="accent4" accent5="accent5" accent6="accent6" hlink="hlink" folHlink="folHlink"/>
  <p:sldLayoutIdLst>
    <p:sldLayoutId id="2147493748" r:id="rId1"/>
    <p:sldLayoutId id="2147493749" r:id="rId2"/>
    <p:sldLayoutId id="2147493750" r:id="rId3"/>
    <p:sldLayoutId id="2147493751" r:id="rId4"/>
    <p:sldLayoutId id="2147493752" r:id="rId5"/>
    <p:sldLayoutId id="2147493753" r:id="rId6"/>
    <p:sldLayoutId id="2147493754" r:id="rId7"/>
    <p:sldLayoutId id="2147493755" r:id="rId8"/>
    <p:sldLayoutId id="2147493756" r:id="rId9"/>
    <p:sldLayoutId id="2147493757" r:id="rId10"/>
    <p:sldLayoutId id="2147493758" r:id="rId11"/>
    <p:sldLayoutId id="2147493759" r:id="rId12"/>
  </p:sldLayoutIdLst>
  <p:txStyles>
    <p:titleStyle>
      <a:lvl1pPr algn="ctr" rtl="0" eaLnBrk="0" fontAlgn="base" hangingPunct="0">
        <a:spcBef>
          <a:spcPct val="0"/>
        </a:spcBef>
        <a:spcAft>
          <a:spcPct val="0"/>
        </a:spcAft>
        <a:defRPr kumimoji="1" sz="2100" b="1">
          <a:solidFill>
            <a:srgbClr val="002060"/>
          </a:solidFill>
          <a:effectLst>
            <a:outerShdw blurRad="38100" dist="38100" dir="2700000" algn="tl">
              <a:srgbClr val="DDDDDD"/>
            </a:outerShdw>
          </a:effectLst>
          <a:latin typeface="+mj-lt"/>
          <a:ea typeface="MS PGothic" panose="020B0600070205080204" pitchFamily="34" charset="-128"/>
          <a:cs typeface="ＭＳ Ｐゴシック" charset="0"/>
        </a:defRPr>
      </a:lvl1pPr>
      <a:lvl2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2pPr>
      <a:lvl3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3pPr>
      <a:lvl4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4pPr>
      <a:lvl5pPr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ea typeface="MS PGothic" panose="020B0600070205080204" pitchFamily="34" charset="-128"/>
          <a:cs typeface="ＭＳ Ｐゴシック" charset="0"/>
        </a:defRPr>
      </a:lvl5pPr>
      <a:lvl6pPr marL="3429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6pPr>
      <a:lvl7pPr marL="6858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7pPr>
      <a:lvl8pPr marL="10287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8pPr>
      <a:lvl9pPr marL="1371600" algn="ctr" rtl="0" eaLnBrk="0" fontAlgn="base" hangingPunct="0">
        <a:spcBef>
          <a:spcPct val="0"/>
        </a:spcBef>
        <a:spcAft>
          <a:spcPct val="0"/>
        </a:spcAft>
        <a:defRPr kumimoji="1" sz="2400" b="1">
          <a:solidFill>
            <a:schemeClr val="tx2"/>
          </a:solidFill>
          <a:effectLst>
            <a:outerShdw blurRad="38100" dist="38100" dir="2700000" algn="tl">
              <a:srgbClr val="DDDDDD"/>
            </a:outerShdw>
          </a:effectLst>
          <a:latin typeface="Helvetica" charset="0"/>
        </a:defRPr>
      </a:lvl9pPr>
    </p:titleStyle>
    <p:bodyStyle>
      <a:lvl1pPr marL="257175" indent="-257175" algn="l" rtl="0" eaLnBrk="0" fontAlgn="base" hangingPunct="0">
        <a:spcBef>
          <a:spcPct val="35000"/>
        </a:spcBef>
        <a:spcAft>
          <a:spcPct val="0"/>
        </a:spcAft>
        <a:buClr>
          <a:srgbClr val="002060"/>
        </a:buClr>
        <a:buSzPct val="100000"/>
        <a:buFont typeface="Monotype Sorts" pitchFamily="-65" charset="2"/>
        <a:buChar char="n"/>
        <a:defRPr kumimoji="1" sz="1275">
          <a:solidFill>
            <a:schemeClr val="tx1"/>
          </a:solidFill>
          <a:latin typeface="+mn-lt"/>
          <a:ea typeface="MS PGothic" panose="020B0600070205080204" pitchFamily="34" charset="-128"/>
          <a:cs typeface="ＭＳ Ｐゴシック" charset="0"/>
        </a:defRPr>
      </a:lvl1pPr>
      <a:lvl2pPr marL="557213" indent="-214313" algn="l" rtl="0" eaLnBrk="0" fontAlgn="base" hangingPunct="0">
        <a:spcBef>
          <a:spcPct val="35000"/>
        </a:spcBef>
        <a:spcAft>
          <a:spcPct val="0"/>
        </a:spcAft>
        <a:buClr>
          <a:schemeClr val="folHlink"/>
        </a:buClr>
        <a:buSzPct val="95000"/>
        <a:buFont typeface="Monotype Sorts" pitchFamily="-65" charset="2"/>
        <a:buChar char="l"/>
        <a:defRPr kumimoji="1" sz="1275">
          <a:solidFill>
            <a:schemeClr val="tx1"/>
          </a:solidFill>
          <a:latin typeface="+mn-lt"/>
          <a:ea typeface="MS PGothic" panose="020B0600070205080204" pitchFamily="34" charset="-128"/>
        </a:defRPr>
      </a:lvl2pPr>
      <a:lvl3pPr marL="814388" indent="-171450" algn="l" rtl="0" eaLnBrk="0" fontAlgn="base" hangingPunct="0">
        <a:spcBef>
          <a:spcPct val="35000"/>
        </a:spcBef>
        <a:spcAft>
          <a:spcPct val="0"/>
        </a:spcAft>
        <a:buClr>
          <a:srgbClr val="33CC33"/>
        </a:buClr>
        <a:buSzPct val="85000"/>
        <a:buFont typeface="Webdings" panose="05030102010509060703" pitchFamily="18" charset="2"/>
        <a:buChar char="4"/>
        <a:defRPr kumimoji="1" sz="1275">
          <a:solidFill>
            <a:schemeClr val="tx1"/>
          </a:solidFill>
          <a:latin typeface="+mn-lt"/>
          <a:ea typeface="MS PGothic" panose="020B0600070205080204" pitchFamily="34" charset="-128"/>
        </a:defRPr>
      </a:lvl3pPr>
      <a:lvl4pPr marL="1071563" indent="-171450" algn="l" rtl="0" eaLnBrk="0" fontAlgn="base" hangingPunct="0">
        <a:spcBef>
          <a:spcPct val="35000"/>
        </a:spcBef>
        <a:spcAft>
          <a:spcPct val="0"/>
        </a:spcAft>
        <a:buClr>
          <a:schemeClr val="hlink"/>
        </a:buClr>
        <a:buFont typeface="Times New Roman" panose="02020603050405020304" pitchFamily="18" charset="0"/>
        <a:buChar char="–"/>
        <a:defRPr kumimoji="1" sz="1275">
          <a:solidFill>
            <a:schemeClr val="tx1"/>
          </a:solidFill>
          <a:latin typeface="+mn-lt"/>
          <a:ea typeface="MS PGothic" panose="020B0600070205080204" pitchFamily="34" charset="-128"/>
        </a:defRPr>
      </a:lvl4pPr>
      <a:lvl5pPr marL="1328738" indent="-171450" algn="l" rtl="0" eaLnBrk="0" fontAlgn="base" hangingPunct="0">
        <a:spcBef>
          <a:spcPct val="35000"/>
        </a:spcBef>
        <a:spcAft>
          <a:spcPct val="0"/>
        </a:spcAft>
        <a:buClr>
          <a:schemeClr val="tx2"/>
        </a:buClr>
        <a:buSzPct val="75000"/>
        <a:buChar char="»"/>
        <a:defRPr kumimoji="1" sz="1275">
          <a:solidFill>
            <a:schemeClr val="tx1"/>
          </a:solidFill>
          <a:latin typeface="+mn-lt"/>
          <a:ea typeface="MS PGothic" panose="020B0600070205080204" pitchFamily="34" charset="-128"/>
        </a:defRPr>
      </a:lvl5pPr>
      <a:lvl6pPr marL="16716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6pPr>
      <a:lvl7pPr marL="20145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7pPr>
      <a:lvl8pPr marL="23574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8pPr>
      <a:lvl9pPr marL="2700338" indent="-171450" algn="l" rtl="0" eaLnBrk="0" fontAlgn="base" hangingPunct="0">
        <a:spcBef>
          <a:spcPct val="35000"/>
        </a:spcBef>
        <a:spcAft>
          <a:spcPct val="0"/>
        </a:spcAft>
        <a:buClr>
          <a:schemeClr val="tx2"/>
        </a:buClr>
        <a:buSzPct val="75000"/>
        <a:buChar char="»"/>
        <a:defRPr kumimoji="1">
          <a:solidFill>
            <a:schemeClr val="tx1"/>
          </a:solidFill>
          <a:latin typeface="+mn-lt"/>
          <a:ea typeface="ＭＳ Ｐゴシック" charset="-128"/>
        </a:defRPr>
      </a:lvl9pPr>
    </p:bodyStyle>
    <p:otherStyle>
      <a:defPPr>
        <a:defRPr lang="en-US"/>
      </a:defPPr>
      <a:lvl1pPr marL="0" algn="l" defTabSz="342900" rtl="0" eaLnBrk="1" latinLnBrk="0" hangingPunct="1">
        <a:defRPr sz="1350" kern="1200">
          <a:solidFill>
            <a:schemeClr val="tx1"/>
          </a:solidFill>
          <a:latin typeface="+mn-lt"/>
          <a:ea typeface="+mn-ea"/>
          <a:cs typeface="+mn-cs"/>
        </a:defRPr>
      </a:lvl1pPr>
      <a:lvl2pPr marL="342900" algn="l" defTabSz="342900" rtl="0" eaLnBrk="1" latinLnBrk="0" hangingPunct="1">
        <a:defRPr sz="1350" kern="1200">
          <a:solidFill>
            <a:schemeClr val="tx1"/>
          </a:solidFill>
          <a:latin typeface="+mn-lt"/>
          <a:ea typeface="+mn-ea"/>
          <a:cs typeface="+mn-cs"/>
        </a:defRPr>
      </a:lvl2pPr>
      <a:lvl3pPr marL="685800" algn="l" defTabSz="342900" rtl="0" eaLnBrk="1" latinLnBrk="0" hangingPunct="1">
        <a:defRPr sz="1350" kern="1200">
          <a:solidFill>
            <a:schemeClr val="tx1"/>
          </a:solidFill>
          <a:latin typeface="+mn-lt"/>
          <a:ea typeface="+mn-ea"/>
          <a:cs typeface="+mn-cs"/>
        </a:defRPr>
      </a:lvl3pPr>
      <a:lvl4pPr marL="1028700" algn="l" defTabSz="342900" rtl="0" eaLnBrk="1" latinLnBrk="0" hangingPunct="1">
        <a:defRPr sz="1350" kern="1200">
          <a:solidFill>
            <a:schemeClr val="tx1"/>
          </a:solidFill>
          <a:latin typeface="+mn-lt"/>
          <a:ea typeface="+mn-ea"/>
          <a:cs typeface="+mn-cs"/>
        </a:defRPr>
      </a:lvl4pPr>
      <a:lvl5pPr marL="1371600" algn="l" defTabSz="342900" rtl="0" eaLnBrk="1" latinLnBrk="0" hangingPunct="1">
        <a:defRPr sz="1350" kern="1200">
          <a:solidFill>
            <a:schemeClr val="tx1"/>
          </a:solidFill>
          <a:latin typeface="+mn-lt"/>
          <a:ea typeface="+mn-ea"/>
          <a:cs typeface="+mn-cs"/>
        </a:defRPr>
      </a:lvl5pPr>
      <a:lvl6pPr marL="1714500" algn="l" defTabSz="342900" rtl="0" eaLnBrk="1" latinLnBrk="0" hangingPunct="1">
        <a:defRPr sz="1350" kern="1200">
          <a:solidFill>
            <a:schemeClr val="tx1"/>
          </a:solidFill>
          <a:latin typeface="+mn-lt"/>
          <a:ea typeface="+mn-ea"/>
          <a:cs typeface="+mn-cs"/>
        </a:defRPr>
      </a:lvl6pPr>
      <a:lvl7pPr marL="2057400" algn="l" defTabSz="342900" rtl="0" eaLnBrk="1" latinLnBrk="0" hangingPunct="1">
        <a:defRPr sz="1350" kern="1200">
          <a:solidFill>
            <a:schemeClr val="tx1"/>
          </a:solidFill>
          <a:latin typeface="+mn-lt"/>
          <a:ea typeface="+mn-ea"/>
          <a:cs typeface="+mn-cs"/>
        </a:defRPr>
      </a:lvl7pPr>
      <a:lvl8pPr marL="2400300" algn="l" defTabSz="342900" rtl="0" eaLnBrk="1" latinLnBrk="0" hangingPunct="1">
        <a:defRPr sz="1350" kern="1200">
          <a:solidFill>
            <a:schemeClr val="tx1"/>
          </a:solidFill>
          <a:latin typeface="+mn-lt"/>
          <a:ea typeface="+mn-ea"/>
          <a:cs typeface="+mn-cs"/>
        </a:defRPr>
      </a:lvl8pPr>
      <a:lvl9pPr marL="2743200" algn="l" defTabSz="3429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16.xml"/><Relationship Id="rId4" Type="http://schemas.openxmlformats.org/officeDocument/2006/relationships/image" Target="../media/image1.emf"/></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1.emf"/></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9.xml"/><Relationship Id="rId1" Type="http://schemas.openxmlformats.org/officeDocument/2006/relationships/slideLayout" Target="../slideLayouts/slideLayout51.xml"/><Relationship Id="rId4" Type="http://schemas.openxmlformats.org/officeDocument/2006/relationships/image" Target="../media/image1.emf"/></Relationships>
</file>

<file path=ppt/slides/_rels/slide35.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0.xml"/><Relationship Id="rId1" Type="http://schemas.openxmlformats.org/officeDocument/2006/relationships/slideLayout" Target="../slideLayouts/slideLayout69.xml"/><Relationship Id="rId4" Type="http://schemas.openxmlformats.org/officeDocument/2006/relationships/image" Target="../media/image1.emf"/></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1.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1.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4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5.xml"/><Relationship Id="rId1" Type="http://schemas.openxmlformats.org/officeDocument/2006/relationships/slideLayout" Target="../slideLayouts/slideLayout69.xml"/><Relationship Id="rId4" Type="http://schemas.openxmlformats.org/officeDocument/2006/relationships/image" Target="../media/image1.emf"/></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1.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1.xml"/></Relationships>
</file>

<file path=ppt/slides/_rels/slide4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28.xml"/><Relationship Id="rId1" Type="http://schemas.openxmlformats.org/officeDocument/2006/relationships/slideLayout" Target="../slideLayouts/slideLayout69.xml"/><Relationship Id="rId4" Type="http://schemas.openxmlformats.org/officeDocument/2006/relationships/image" Target="../media/image1.emf"/></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1.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1.xml"/></Relationships>
</file>

<file path=ppt/slides/_rels/slide4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1.xml"/><Relationship Id="rId1" Type="http://schemas.openxmlformats.org/officeDocument/2006/relationships/slideLayout" Target="../slideLayouts/slideLayout71.xml"/><Relationship Id="rId4" Type="http://schemas.openxmlformats.org/officeDocument/2006/relationships/image" Target="../media/image1.emf"/></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1.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1.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1.xml"/></Relationships>
</file>

<file path=ppt/slides/_rels/slide53.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38.xml"/><Relationship Id="rId1" Type="http://schemas.openxmlformats.org/officeDocument/2006/relationships/slideLayout" Target="../slideLayouts/slideLayout71.xml"/><Relationship Id="rId4" Type="http://schemas.openxmlformats.org/officeDocument/2006/relationships/image" Target="../media/image1.emf"/></Relationships>
</file>

<file path=ppt/slides/_rels/slide5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2.xml"/></Relationships>
</file>

<file path=ppt/slides/_rels/slide5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62.xml"/></Relationships>
</file>

<file path=ppt/slides/_rels/slide5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39.xml"/><Relationship Id="rId1" Type="http://schemas.openxmlformats.org/officeDocument/2006/relationships/slideLayout" Target="../slideLayouts/slideLayout62.xml"/><Relationship Id="rId4" Type="http://schemas.openxmlformats.org/officeDocument/2006/relationships/image" Target="../media/image1.em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6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em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83.xml"/></Relationships>
</file>

<file path=ppt/slides/_rels/slide6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0.xml"/><Relationship Id="rId1" Type="http://schemas.openxmlformats.org/officeDocument/2006/relationships/slideLayout" Target="../slideLayouts/slideLayout16.xml"/><Relationship Id="rId4" Type="http://schemas.openxmlformats.org/officeDocument/2006/relationships/image" Target="../media/image1.emf"/></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8.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8.xml"/></Relationships>
</file>

<file path=ppt/slides/_rels/slide7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4.xml"/><Relationship Id="rId1" Type="http://schemas.openxmlformats.org/officeDocument/2006/relationships/slideLayout" Target="../slideLayouts/slideLayout28.xml"/></Relationships>
</file>

<file path=ppt/slides/_rels/slide7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45.xml"/><Relationship Id="rId1" Type="http://schemas.openxmlformats.org/officeDocument/2006/relationships/slideLayout" Target="../slideLayouts/slideLayout40.xml"/><Relationship Id="rId4" Type="http://schemas.openxmlformats.org/officeDocument/2006/relationships/image" Target="../media/image14.png"/></Relationships>
</file>

<file path=ppt/slides/_rels/slide7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6.xml"/><Relationship Id="rId1" Type="http://schemas.openxmlformats.org/officeDocument/2006/relationships/slideLayout" Target="../slideLayouts/slideLayout8.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75.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notesSlide" Target="../notesSlides/notesSlide48.xml"/><Relationship Id="rId1" Type="http://schemas.openxmlformats.org/officeDocument/2006/relationships/slideLayout" Target="../slideLayouts/slideLayout32.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8.xml"/></Relationships>
</file>

<file path=ppt/slides/_rels/slide77.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notesSlide" Target="../notesSlides/notesSlide50.xml"/><Relationship Id="rId1" Type="http://schemas.openxmlformats.org/officeDocument/2006/relationships/slideLayout" Target="../slideLayouts/slideLayout33.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3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8.xml"/></Relationships>
</file>

<file path=ppt/slides/_rels/slide8.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0.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53.xml"/><Relationship Id="rId1" Type="http://schemas.openxmlformats.org/officeDocument/2006/relationships/slideLayout" Target="../slideLayouts/slideLayout28.xml"/></Relationships>
</file>

<file path=ppt/slides/_rels/slide8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4.xml"/><Relationship Id="rId1" Type="http://schemas.openxmlformats.org/officeDocument/2006/relationships/slideLayout" Target="../slideLayouts/slideLayout8.xml"/><Relationship Id="rId6" Type="http://schemas.openxmlformats.org/officeDocument/2006/relationships/image" Target="../media/image21.png"/><Relationship Id="rId5" Type="http://schemas.openxmlformats.org/officeDocument/2006/relationships/image" Target="../media/image20.png"/><Relationship Id="rId4" Type="http://schemas.openxmlformats.org/officeDocument/2006/relationships/image" Target="../media/image19.png"/></Relationships>
</file>

<file path=ppt/slides/_rels/slide82.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5.xml"/><Relationship Id="rId1" Type="http://schemas.openxmlformats.org/officeDocument/2006/relationships/slideLayout" Target="../slideLayouts/slideLayout8.xml"/><Relationship Id="rId4" Type="http://schemas.openxmlformats.org/officeDocument/2006/relationships/image" Target="../media/image22.png"/></Relationships>
</file>

<file path=ppt/slides/_rels/slide8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56.xml"/><Relationship Id="rId1" Type="http://schemas.openxmlformats.org/officeDocument/2006/relationships/slideLayout" Target="../slideLayouts/slideLayout8.xml"/><Relationship Id="rId4" Type="http://schemas.openxmlformats.org/officeDocument/2006/relationships/image" Target="../media/image1.emf"/></Relationships>
</file>

<file path=ppt/slides/_rels/slide84.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7.xml"/><Relationship Id="rId1" Type="http://schemas.openxmlformats.org/officeDocument/2006/relationships/slideLayout" Target="../slideLayouts/slideLayout28.xml"/><Relationship Id="rId4" Type="http://schemas.openxmlformats.org/officeDocument/2006/relationships/image" Target="../media/image24.png"/></Relationships>
</file>

<file path=ppt/slides/_rels/slide8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8.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86.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59.xml"/><Relationship Id="rId1" Type="http://schemas.openxmlformats.org/officeDocument/2006/relationships/slideLayout" Target="../slideLayouts/slideLayout28.xml"/><Relationship Id="rId4" Type="http://schemas.openxmlformats.org/officeDocument/2006/relationships/image" Target="../media/image26.png"/></Relationships>
</file>

<file path=ppt/slides/_rels/slide87.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notesSlide" Target="../notesSlides/notesSlide60.xml"/><Relationship Id="rId1" Type="http://schemas.openxmlformats.org/officeDocument/2006/relationships/slideLayout" Target="../slideLayouts/slideLayout28.xml"/></Relationships>
</file>

<file path=ppt/slides/_rels/slide8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1.xml"/><Relationship Id="rId1" Type="http://schemas.openxmlformats.org/officeDocument/2006/relationships/slideLayout" Target="../slideLayouts/slideLayout28.xml"/><Relationship Id="rId4" Type="http://schemas.openxmlformats.org/officeDocument/2006/relationships/image" Target="../media/image1.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CE15D65-8053-1B4E-B089-18B4089AAFB8}"/>
              </a:ext>
            </a:extLst>
          </p:cNvPr>
          <p:cNvPicPr>
            <a:picLocks noChangeAspect="1"/>
          </p:cNvPicPr>
          <p:nvPr/>
        </p:nvPicPr>
        <p:blipFill>
          <a:blip r:embed="rId3"/>
          <a:stretch>
            <a:fillRect/>
          </a:stretch>
        </p:blipFill>
        <p:spPr>
          <a:xfrm>
            <a:off x="-2" y="-1"/>
            <a:ext cx="9144001" cy="5143501"/>
          </a:xfrm>
          <a:prstGeom prst="rect">
            <a:avLst/>
          </a:prstGeom>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3075"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6" name="TextBox 9"/>
          <p:cNvSpPr txBox="1">
            <a:spLocks noChangeArrowheads="1"/>
          </p:cNvSpPr>
          <p:nvPr/>
        </p:nvSpPr>
        <p:spPr bwMode="auto">
          <a:xfrm>
            <a:off x="0" y="12616"/>
            <a:ext cx="8458202" cy="18158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t>W4111 – Introduction to Databases</a:t>
            </a:r>
            <a:br>
              <a:rPr lang="en-US" altLang="en-US" sz="2800" i="1" dirty="0"/>
            </a:br>
            <a:r>
              <a:rPr lang="en-US" altLang="en-US" sz="2800" i="1" dirty="0"/>
              <a:t>Section 002, Spring 2022</a:t>
            </a:r>
            <a:br>
              <a:rPr lang="en-US" altLang="en-US" sz="2800" i="1" dirty="0"/>
            </a:br>
            <a:br>
              <a:rPr lang="en-US" altLang="en-US" sz="2800" i="1" dirty="0"/>
            </a:br>
            <a:r>
              <a:rPr lang="en-US" altLang="en-US" sz="2800" i="1" dirty="0"/>
              <a:t>Lecture 5: ER, Relational, SQL (IV)</a:t>
            </a:r>
          </a:p>
        </p:txBody>
      </p:sp>
      <p:sp>
        <p:nvSpPr>
          <p:cNvPr id="3077" name="TextBox 10"/>
          <p:cNvSpPr txBox="1">
            <a:spLocks noChangeArrowheads="1"/>
          </p:cNvSpPr>
          <p:nvPr/>
        </p:nvSpPr>
        <p:spPr bwMode="auto">
          <a:xfrm>
            <a:off x="0" y="4732991"/>
            <a:ext cx="91440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nSpc>
                <a:spcPts val="2400"/>
              </a:lnSpc>
            </a:pPr>
            <a:r>
              <a:rPr lang="en-US" altLang="en-US" sz="1200" i="1" dirty="0">
                <a:solidFill>
                  <a:schemeClr val="bg1"/>
                </a:solidFill>
              </a:rPr>
              <a:t>© Donald F. Ferguson, 2022</a:t>
            </a:r>
          </a:p>
        </p:txBody>
      </p:sp>
    </p:spTree>
    <p:extLst>
      <p:ext uri="{BB962C8B-B14F-4D97-AF65-F5344CB8AC3E}">
        <p14:creationId xmlns:p14="http://schemas.microsoft.com/office/powerpoint/2010/main" val="20379959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9541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Codd’s Rules</a:t>
            </a:r>
            <a:br>
              <a:rPr lang="en-US" altLang="en-US" sz="2800" i="1" dirty="0">
                <a:solidFill>
                  <a:schemeClr val="bg1"/>
                </a:solidFill>
              </a:rPr>
            </a:br>
            <a:r>
              <a:rPr lang="en-US" altLang="en-US" sz="2800" i="1" dirty="0">
                <a:solidFill>
                  <a:schemeClr val="bg1"/>
                </a:solidFill>
              </a:rPr>
              <a:t>Metadata, Integrity</a:t>
            </a:r>
            <a:endParaRPr lang="en-US" altLang="en-US" sz="1600" i="1" dirty="0">
              <a:solidFill>
                <a:schemeClr val="bg1"/>
              </a:solidFill>
            </a:endParaRPr>
          </a:p>
        </p:txBody>
      </p:sp>
      <p:sp>
        <p:nvSpPr>
          <p:cNvPr id="9" name="TextBox 11">
            <a:extLst>
              <a:ext uri="{FF2B5EF4-FFF2-40B4-BE49-F238E27FC236}">
                <a16:creationId xmlns:a16="http://schemas.microsoft.com/office/drawing/2014/main" id="{73400130-8914-2D46-91D7-8BD4B026CA06}"/>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10</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286763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1: Information Rule</a:t>
            </a:r>
          </a:p>
          <a:p>
            <a:pPr marL="0" indent="0">
              <a:buNone/>
            </a:pPr>
            <a:r>
              <a:rPr lang="en-US" sz="1300" dirty="0"/>
              <a:t>The data stored in a database, may it be user data or metadata, must be a value of some table cell. Everything in a database must be stored in a table format.</a:t>
            </a:r>
          </a:p>
          <a:p>
            <a:pPr marL="0" indent="0">
              <a:buNone/>
            </a:pPr>
            <a:endParaRPr lang="en-US" sz="1300" dirty="0"/>
          </a:p>
          <a:p>
            <a:pPr marL="0" indent="0">
              <a:buNone/>
            </a:pPr>
            <a:r>
              <a:rPr lang="en-US" sz="1300" dirty="0"/>
              <a:t>Rule 2: Guaranteed Access Rule</a:t>
            </a:r>
          </a:p>
          <a:p>
            <a:pPr marL="0" indent="0">
              <a:buNone/>
            </a:pPr>
            <a:r>
              <a:rPr lang="en-US" sz="1300" dirty="0"/>
              <a:t>Every single data element (value) is guaranteed to be accessible logically with a combination of table-name, primary-key (row value), and attribute-name (column value). No other means, such as pointers, can be used to access data.</a:t>
            </a:r>
          </a:p>
          <a:p>
            <a:pPr marL="0" indent="0">
              <a:buNone/>
            </a:pPr>
            <a:endParaRPr lang="en-US" sz="1300" dirty="0"/>
          </a:p>
          <a:p>
            <a:pPr marL="0" indent="0">
              <a:buNone/>
            </a:pPr>
            <a:r>
              <a:rPr lang="en-US" sz="1300" dirty="0"/>
              <a:t>Rule 3: Systematic Treatment of NULL Values</a:t>
            </a:r>
          </a:p>
          <a:p>
            <a:pPr marL="0" indent="0">
              <a:buNone/>
            </a:pPr>
            <a:r>
              <a:rPr lang="en-US" sz="1300" dirty="0"/>
              <a:t>The NULL values in a database must be given a systematic and uniform treatment. This is a very important rule because a NULL can be interpreted as one the following − data is missing, data is not known, or data is not applicable.</a:t>
            </a:r>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dirty="0"/>
              <a:t>Rule 4: Active Online Catalog</a:t>
            </a:r>
          </a:p>
          <a:p>
            <a:pPr marL="0" indent="0">
              <a:buNone/>
            </a:pPr>
            <a:r>
              <a:rPr lang="en-US" sz="1300" dirty="0"/>
              <a:t>The structure description of the entire database must be stored in an online catalog, known as data dictionary, which can be accessed by authorized users. Users can use the same query language to access the catalog which they use to access the database itself.</a:t>
            </a:r>
          </a:p>
          <a:p>
            <a:pPr marL="0" indent="0">
              <a:buNone/>
            </a:pPr>
            <a:endParaRPr lang="en-US" sz="1300" dirty="0"/>
          </a:p>
          <a:p>
            <a:pPr marL="0" indent="0">
              <a:buNone/>
            </a:pPr>
            <a:r>
              <a:rPr lang="en-US" sz="1300" dirty="0"/>
              <a:t>Rule 5: Comprehensive Data Sub-Language Rule</a:t>
            </a:r>
          </a:p>
          <a:p>
            <a:pPr marL="0" indent="0">
              <a:buNone/>
            </a:pPr>
            <a:r>
              <a:rPr lang="en-US" sz="1300" dirty="0"/>
              <a:t>A database can only be accessed using a language having linear syntax that supports data definition, data manipulation, and transaction management operations. </a:t>
            </a:r>
            <a:r>
              <a:rPr lang="en-US" sz="1300" b="1" dirty="0"/>
              <a:t>This language can be used directly or by means of some application</a:t>
            </a:r>
            <a:r>
              <a:rPr lang="en-US" sz="1300" dirty="0"/>
              <a:t>. If the database allows access to data without any help of this language, then it is considered as a violation.</a:t>
            </a:r>
          </a:p>
          <a:p>
            <a:pPr marL="0" indent="0">
              <a:buNone/>
            </a:pPr>
            <a:endParaRPr lang="en-US" sz="1300" dirty="0"/>
          </a:p>
          <a:p>
            <a:pPr marL="0" indent="0">
              <a:buNone/>
            </a:pPr>
            <a:r>
              <a:rPr lang="en-US" sz="1300" b="1" dirty="0"/>
              <a:t>Rule 6: View Updating Rule</a:t>
            </a:r>
          </a:p>
          <a:p>
            <a:pPr marL="0" indent="0">
              <a:buNone/>
            </a:pPr>
            <a:r>
              <a:rPr lang="en-US" sz="1300" b="1" dirty="0"/>
              <a:t>All the views of a database, which can </a:t>
            </a:r>
            <a:r>
              <a:rPr lang="en-US" sz="1300" b="1" u="sng" dirty="0"/>
              <a:t>theoretically</a:t>
            </a:r>
            <a:r>
              <a:rPr lang="en-US" sz="1300" b="1" dirty="0"/>
              <a:t> be updated, must also be updatable by the system.</a:t>
            </a:r>
          </a:p>
          <a:p>
            <a:pPr marL="0" indent="0">
              <a:buNone/>
            </a:pPr>
            <a:endParaRPr lang="en-US" sz="1300" dirty="0"/>
          </a:p>
          <a:p>
            <a:pPr marL="0" indent="0">
              <a:buNone/>
            </a:pPr>
            <a:endParaRPr lang="en-US" sz="1300" dirty="0"/>
          </a:p>
        </p:txBody>
      </p:sp>
    </p:spTree>
    <p:extLst>
      <p:ext uri="{BB962C8B-B14F-4D97-AF65-F5344CB8AC3E}">
        <p14:creationId xmlns:p14="http://schemas.microsoft.com/office/powerpoint/2010/main" val="34975528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A0B1-68AA-6B44-8AFC-EE4C328DFC8A}"/>
              </a:ext>
            </a:extLst>
          </p:cNvPr>
          <p:cNvSpPr>
            <a:spLocks noGrp="1"/>
          </p:cNvSpPr>
          <p:nvPr>
            <p:ph type="title"/>
          </p:nvPr>
        </p:nvSpPr>
        <p:spPr/>
        <p:txBody>
          <a:bodyPr/>
          <a:lstStyle/>
          <a:p>
            <a:r>
              <a:rPr lang="en-US" dirty="0"/>
              <a:t>Codd’s 12 Rules</a:t>
            </a:r>
          </a:p>
        </p:txBody>
      </p:sp>
      <p:sp>
        <p:nvSpPr>
          <p:cNvPr id="3" name="Content Placeholder 2">
            <a:extLst>
              <a:ext uri="{FF2B5EF4-FFF2-40B4-BE49-F238E27FC236}">
                <a16:creationId xmlns:a16="http://schemas.microsoft.com/office/drawing/2014/main" id="{07380399-9AEF-CE42-A6BC-CD54F0387242}"/>
              </a:ext>
            </a:extLst>
          </p:cNvPr>
          <p:cNvSpPr>
            <a:spLocks noGrp="1"/>
          </p:cNvSpPr>
          <p:nvPr>
            <p:ph idx="1"/>
          </p:nvPr>
        </p:nvSpPr>
        <p:spPr>
          <a:xfrm>
            <a:off x="118297" y="479923"/>
            <a:ext cx="4191000" cy="4038600"/>
          </a:xfrm>
        </p:spPr>
        <p:txBody>
          <a:bodyPr/>
          <a:lstStyle/>
          <a:p>
            <a:pPr marL="0" indent="0">
              <a:buNone/>
            </a:pPr>
            <a:r>
              <a:rPr lang="en-US" sz="1300" dirty="0"/>
              <a:t>Rule 7: High-Level Insert, Update, and Delete Rule</a:t>
            </a:r>
          </a:p>
          <a:p>
            <a:pPr marL="0" indent="0">
              <a:buNone/>
            </a:pPr>
            <a:r>
              <a:rPr lang="en-US" sz="1300" dirty="0"/>
              <a:t>A database must support high-level insertion, </a:t>
            </a:r>
            <a:r>
              <a:rPr lang="en-US" sz="1300" dirty="0" err="1"/>
              <a:t>updation</a:t>
            </a:r>
            <a:r>
              <a:rPr lang="en-US" sz="1300" dirty="0"/>
              <a:t>, and deletion. This must not be limited to a single row, that is, it must also support union, intersection and minus operations to yield sets of data records.</a:t>
            </a:r>
          </a:p>
          <a:p>
            <a:pPr marL="0" indent="0">
              <a:buNone/>
            </a:pPr>
            <a:endParaRPr lang="en-US" sz="1300" dirty="0"/>
          </a:p>
          <a:p>
            <a:pPr marL="0" indent="0">
              <a:buNone/>
            </a:pPr>
            <a:r>
              <a:rPr lang="en-US" sz="1300" dirty="0"/>
              <a:t>Rule 8: Physical Data Independence</a:t>
            </a:r>
          </a:p>
          <a:p>
            <a:pPr marL="0" indent="0">
              <a:buNone/>
            </a:pPr>
            <a:r>
              <a:rPr lang="en-US" sz="1300" dirty="0"/>
              <a:t>The data stored in a database must be independent of the applications that access the database. Any change in the physical structure of a database must not have any impact on how the data is being accessed by external applications.</a:t>
            </a:r>
          </a:p>
          <a:p>
            <a:pPr marL="0" indent="0">
              <a:buNone/>
            </a:pPr>
            <a:endParaRPr lang="en-US" sz="1300" dirty="0"/>
          </a:p>
          <a:p>
            <a:pPr marL="0" indent="0">
              <a:buNone/>
            </a:pPr>
            <a:r>
              <a:rPr lang="en-US" sz="1300" dirty="0"/>
              <a:t>Rule 9: Logical Data Independence</a:t>
            </a:r>
          </a:p>
          <a:p>
            <a:pPr marL="0" indent="0">
              <a:buNone/>
            </a:pPr>
            <a:r>
              <a:rPr lang="en-US" sz="1300" dirty="0"/>
              <a:t>The logical data in a database must be independent of its user’s view (application). Any change in logical data must not affect the applications using it. For example, if two tables are merged or one is split into two different tables, there should be no impact or change on the user application. This is one of the most difficult rule to apply.</a:t>
            </a:r>
          </a:p>
          <a:p>
            <a:pPr marL="0" indent="0">
              <a:buNone/>
            </a:pPr>
            <a:endParaRPr lang="en-US" sz="1300" dirty="0"/>
          </a:p>
        </p:txBody>
      </p:sp>
      <p:sp>
        <p:nvSpPr>
          <p:cNvPr id="4" name="Content Placeholder 3">
            <a:extLst>
              <a:ext uri="{FF2B5EF4-FFF2-40B4-BE49-F238E27FC236}">
                <a16:creationId xmlns:a16="http://schemas.microsoft.com/office/drawing/2014/main" id="{FB9B4BC5-F27F-6E41-A446-6298C02D654A}"/>
              </a:ext>
            </a:extLst>
          </p:cNvPr>
          <p:cNvSpPr>
            <a:spLocks noGrp="1"/>
          </p:cNvSpPr>
          <p:nvPr>
            <p:ph idx="10"/>
          </p:nvPr>
        </p:nvSpPr>
        <p:spPr>
          <a:xfrm>
            <a:off x="4572000" y="479923"/>
            <a:ext cx="4191000" cy="4038600"/>
          </a:xfrm>
        </p:spPr>
        <p:txBody>
          <a:bodyPr/>
          <a:lstStyle/>
          <a:p>
            <a:pPr marL="0" indent="0">
              <a:buNone/>
            </a:pPr>
            <a:r>
              <a:rPr lang="en-US" sz="1300" b="1" dirty="0"/>
              <a:t>Rule 10: Integrity Independence</a:t>
            </a:r>
          </a:p>
          <a:p>
            <a:pPr marL="0" indent="0">
              <a:buNone/>
            </a:pPr>
            <a:r>
              <a:rPr lang="en-US" sz="1300" b="1" dirty="0"/>
              <a:t>A database must be independent of the application that uses it. All its integrity constraints can be independently modified without the need of any change in the application. This rule makes a database independent of the front-end application and its interface.</a:t>
            </a:r>
          </a:p>
          <a:p>
            <a:pPr marL="0" indent="0">
              <a:buNone/>
            </a:pPr>
            <a:endParaRPr lang="en-US" sz="1300" dirty="0"/>
          </a:p>
          <a:p>
            <a:pPr marL="0" indent="0">
              <a:buNone/>
            </a:pPr>
            <a:r>
              <a:rPr lang="en-US" sz="1300" dirty="0"/>
              <a:t>Rule 11: Distribution Independence</a:t>
            </a:r>
          </a:p>
          <a:p>
            <a:pPr marL="0" indent="0">
              <a:buNone/>
            </a:pPr>
            <a:r>
              <a:rPr lang="en-US" sz="1300" dirty="0"/>
              <a:t>The end-user must not be able to see that the data is distributed over various locations. Users should always get the impression that the data is located at one site only. This rule has been regarded as the foundation of distributed database systems.</a:t>
            </a:r>
          </a:p>
          <a:p>
            <a:pPr marL="0" indent="0">
              <a:buNone/>
            </a:pPr>
            <a:endParaRPr lang="en-US" sz="1300" dirty="0"/>
          </a:p>
          <a:p>
            <a:pPr marL="0" indent="0">
              <a:buNone/>
            </a:pPr>
            <a:r>
              <a:rPr lang="en-US" sz="1300" dirty="0"/>
              <a:t>Rule 12: Non-Subversion Rule</a:t>
            </a:r>
          </a:p>
          <a:p>
            <a:pPr marL="0" indent="0">
              <a:buNone/>
            </a:pPr>
            <a:r>
              <a:rPr lang="en-US" sz="1300" dirty="0"/>
              <a:t>If a system has an interface that provides access to low-level records, then the interface must not be able to subvert the system and bypass security and integrity constraints.</a:t>
            </a:r>
          </a:p>
          <a:p>
            <a:pPr marL="0" indent="0">
              <a:buNone/>
            </a:pPr>
            <a:endParaRPr lang="en-US" sz="1300" dirty="0"/>
          </a:p>
        </p:txBody>
      </p:sp>
    </p:spTree>
    <p:extLst>
      <p:ext uri="{BB962C8B-B14F-4D97-AF65-F5344CB8AC3E}">
        <p14:creationId xmlns:p14="http://schemas.microsoft.com/office/powerpoint/2010/main" val="38809446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D829F5AC-7223-0743-A7A2-37945E4EBAF5}"/>
              </a:ext>
            </a:extLst>
          </p:cNvPr>
          <p:cNvSpPr>
            <a:spLocks noGrp="1"/>
          </p:cNvSpPr>
          <p:nvPr>
            <p:ph idx="1"/>
          </p:nvPr>
        </p:nvSpPr>
        <p:spPr/>
        <p:txBody>
          <a:bodyPr/>
          <a:lstStyle/>
          <a:p>
            <a:r>
              <a:rPr lang="en-US" dirty="0"/>
              <a:t>Applications:</a:t>
            </a:r>
          </a:p>
          <a:p>
            <a:pPr lvl="1"/>
            <a:r>
              <a:rPr lang="en-US" dirty="0"/>
              <a:t>This is pretty straight forward.</a:t>
            </a:r>
          </a:p>
          <a:p>
            <a:pPr lvl="1"/>
            <a:r>
              <a:rPr lang="en-US" dirty="0"/>
              <a:t>You see many examples on a daily basis:</a:t>
            </a:r>
          </a:p>
          <a:p>
            <a:pPr lvl="2"/>
            <a:r>
              <a:rPr lang="en-US" dirty="0" err="1"/>
              <a:t>CourseWorks</a:t>
            </a:r>
            <a:r>
              <a:rPr lang="en-US" dirty="0"/>
              <a:t>, SSOL, IMDB, ... ...</a:t>
            </a:r>
          </a:p>
          <a:p>
            <a:pPr lvl="2"/>
            <a:r>
              <a:rPr lang="en-US" dirty="0"/>
              <a:t>You are getting some insights into building one type.</a:t>
            </a:r>
          </a:p>
          <a:p>
            <a:pPr lvl="2"/>
            <a:r>
              <a:rPr lang="en-US" dirty="0"/>
              <a:t>Almost all AI/ML and data science projects use databases through apps.</a:t>
            </a:r>
          </a:p>
          <a:p>
            <a:r>
              <a:rPr lang="en-US" dirty="0"/>
              <a:t>View updates:</a:t>
            </a:r>
          </a:p>
          <a:p>
            <a:pPr lvl="1"/>
            <a:r>
              <a:rPr lang="en-US" dirty="0"/>
              <a:t>I normally avoid updating through views, but that is just me.</a:t>
            </a:r>
          </a:p>
          <a:p>
            <a:pPr lvl="1"/>
            <a:r>
              <a:rPr lang="en-US" dirty="0"/>
              <a:t>A view is a SQL expression that maps one or more tables into a single table.</a:t>
            </a:r>
          </a:p>
          <a:p>
            <a:pPr lvl="1"/>
            <a:r>
              <a:rPr lang="en-US" dirty="0"/>
              <a:t>You can perform INSERT, UPDATE, DELETE if it is possible to “reverse the mapping.”</a:t>
            </a:r>
          </a:p>
          <a:p>
            <a:pPr lvl="1"/>
            <a:r>
              <a:rPr lang="en-US" dirty="0"/>
              <a:t>Several things can make this impossible. Aggregation is the obvious example.</a:t>
            </a:r>
          </a:p>
        </p:txBody>
      </p:sp>
      <p:sp>
        <p:nvSpPr>
          <p:cNvPr id="3" name="Title 2">
            <a:extLst>
              <a:ext uri="{FF2B5EF4-FFF2-40B4-BE49-F238E27FC236}">
                <a16:creationId xmlns:a16="http://schemas.microsoft.com/office/drawing/2014/main" id="{4751AF8D-40D6-6340-A80D-93A295BB0F63}"/>
              </a:ext>
            </a:extLst>
          </p:cNvPr>
          <p:cNvSpPr>
            <a:spLocks noGrp="1"/>
          </p:cNvSpPr>
          <p:nvPr>
            <p:ph type="title"/>
          </p:nvPr>
        </p:nvSpPr>
        <p:spPr/>
        <p:txBody>
          <a:bodyPr/>
          <a:lstStyle/>
          <a:p>
            <a:r>
              <a:rPr lang="en-US" dirty="0"/>
              <a:t>Applications, View Updates</a:t>
            </a:r>
          </a:p>
        </p:txBody>
      </p:sp>
    </p:spTree>
    <p:extLst>
      <p:ext uri="{BB962C8B-B14F-4D97-AF65-F5344CB8AC3E}">
        <p14:creationId xmlns:p14="http://schemas.microsoft.com/office/powerpoint/2010/main" val="168507939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Integrity Constraints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14</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7859534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2258" name="Rectangle 2"/>
          <p:cNvSpPr>
            <a:spLocks noGrp="1" noChangeArrowheads="1"/>
          </p:cNvSpPr>
          <p:nvPr>
            <p:ph type="title"/>
          </p:nvPr>
        </p:nvSpPr>
        <p:spPr/>
        <p:txBody>
          <a:bodyPr/>
          <a:lstStyle/>
          <a:p>
            <a:pPr>
              <a:defRPr/>
            </a:pPr>
            <a:r>
              <a:rPr lang="en-US" dirty="0">
                <a:ea typeface="+mj-ea"/>
              </a:rPr>
              <a:t>Integrity Constraints</a:t>
            </a:r>
          </a:p>
        </p:txBody>
      </p:sp>
      <p:sp>
        <p:nvSpPr>
          <p:cNvPr id="56323" name="Rectangle 3"/>
          <p:cNvSpPr>
            <a:spLocks noGrp="1" noChangeArrowheads="1"/>
          </p:cNvSpPr>
          <p:nvPr>
            <p:ph type="body" idx="1"/>
          </p:nvPr>
        </p:nvSpPr>
        <p:spPr>
          <a:xfrm>
            <a:off x="1719262" y="851298"/>
            <a:ext cx="5629229" cy="3226927"/>
          </a:xfrm>
        </p:spPr>
        <p:txBody>
          <a:bodyPr/>
          <a:lstStyle/>
          <a:p>
            <a:r>
              <a:rPr lang="en-US" altLang="en-US" dirty="0"/>
              <a:t>Integrity constraints guard against accidental damage to the database, by ensuring that authorized changes to the database do not result in a loss of data consistency. </a:t>
            </a:r>
          </a:p>
          <a:p>
            <a:pPr lvl="1"/>
            <a:r>
              <a:rPr lang="en-US" altLang="en-US" dirty="0"/>
              <a:t>A checking account must have a balance greater than $10,000.00</a:t>
            </a:r>
          </a:p>
          <a:p>
            <a:pPr lvl="1"/>
            <a:r>
              <a:rPr lang="en-US" altLang="en-US" dirty="0"/>
              <a:t>A salary of a bank employee must be at least $4.00 an hour</a:t>
            </a:r>
          </a:p>
          <a:p>
            <a:pPr lvl="1"/>
            <a:r>
              <a:rPr lang="en-US" altLang="en-US" dirty="0"/>
              <a:t>A customer must have a (non-null) phone number</a:t>
            </a:r>
          </a:p>
          <a:p>
            <a:pPr lvl="1"/>
            <a:endParaRPr lang="en-US" altLang="en-US" dirty="0"/>
          </a:p>
          <a:p>
            <a:endParaRPr lang="en-US" altLang="en-US" dirty="0"/>
          </a:p>
        </p:txBody>
      </p:sp>
    </p:spTree>
    <p:extLst>
      <p:ext uri="{BB962C8B-B14F-4D97-AF65-F5344CB8AC3E}">
        <p14:creationId xmlns:p14="http://schemas.microsoft.com/office/powerpoint/2010/main" val="15502257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4306" name="Rectangle 2"/>
          <p:cNvSpPr>
            <a:spLocks noGrp="1" noChangeArrowheads="1"/>
          </p:cNvSpPr>
          <p:nvPr>
            <p:ph type="title"/>
          </p:nvPr>
        </p:nvSpPr>
        <p:spPr>
          <a:xfrm>
            <a:off x="1696641" y="82154"/>
            <a:ext cx="6057900" cy="457200"/>
          </a:xfrm>
        </p:spPr>
        <p:txBody>
          <a:bodyPr/>
          <a:lstStyle/>
          <a:p>
            <a:r>
              <a:rPr lang="en-US" altLang="en-US" dirty="0">
                <a:effectLst>
                  <a:outerShdw blurRad="38100" dist="38100" dir="2700000" algn="tl">
                    <a:srgbClr val="C0C0C0"/>
                  </a:outerShdw>
                </a:effectLst>
              </a:rPr>
              <a:t> Constraints on a Single Relation </a:t>
            </a:r>
          </a:p>
        </p:txBody>
      </p:sp>
      <p:sp>
        <p:nvSpPr>
          <p:cNvPr id="58371" name="Rectangle 3"/>
          <p:cNvSpPr>
            <a:spLocks noGrp="1" noChangeArrowheads="1"/>
          </p:cNvSpPr>
          <p:nvPr>
            <p:ph type="body" idx="1"/>
          </p:nvPr>
        </p:nvSpPr>
        <p:spPr>
          <a:xfrm>
            <a:off x="1746648" y="883445"/>
            <a:ext cx="5352574" cy="1980010"/>
          </a:xfrm>
        </p:spPr>
        <p:txBody>
          <a:bodyPr/>
          <a:lstStyle/>
          <a:p>
            <a:r>
              <a:rPr lang="en-US" altLang="en-US" b="1" dirty="0"/>
              <a:t>not null</a:t>
            </a:r>
          </a:p>
          <a:p>
            <a:r>
              <a:rPr lang="en-US" altLang="en-US" b="1" dirty="0"/>
              <a:t>primary key</a:t>
            </a:r>
          </a:p>
          <a:p>
            <a:r>
              <a:rPr lang="en-US" altLang="en-US" b="1" dirty="0"/>
              <a:t>unique</a:t>
            </a:r>
            <a:endParaRPr lang="en-US" altLang="en-US" dirty="0"/>
          </a:p>
          <a:p>
            <a:r>
              <a:rPr lang="en-US" altLang="en-US" b="1" dirty="0"/>
              <a:t>check </a:t>
            </a:r>
            <a:r>
              <a:rPr lang="en-US" altLang="en-US" dirty="0"/>
              <a:t>(P), where P is a predicate</a:t>
            </a:r>
          </a:p>
        </p:txBody>
      </p:sp>
      <p:sp>
        <p:nvSpPr>
          <p:cNvPr id="58372"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607019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2"/>
          <p:cNvSpPr>
            <a:spLocks noGrp="1" noChangeArrowheads="1"/>
          </p:cNvSpPr>
          <p:nvPr>
            <p:ph type="title"/>
          </p:nvPr>
        </p:nvSpPr>
        <p:spPr>
          <a:xfrm>
            <a:off x="1732737" y="115432"/>
            <a:ext cx="6057900" cy="457200"/>
          </a:xfrm>
        </p:spPr>
        <p:txBody>
          <a:bodyPr/>
          <a:lstStyle/>
          <a:p>
            <a:pPr>
              <a:defRPr/>
            </a:pPr>
            <a:r>
              <a:rPr lang="en-US" dirty="0">
                <a:ea typeface="+mj-ea"/>
              </a:rPr>
              <a:t>Not Null Constraints </a:t>
            </a:r>
          </a:p>
        </p:txBody>
      </p:sp>
      <p:sp>
        <p:nvSpPr>
          <p:cNvPr id="60419" name="Rectangle 3"/>
          <p:cNvSpPr>
            <a:spLocks noGrp="1" noChangeArrowheads="1"/>
          </p:cNvSpPr>
          <p:nvPr>
            <p:ph type="body" idx="1"/>
          </p:nvPr>
        </p:nvSpPr>
        <p:spPr>
          <a:xfrm>
            <a:off x="1746648" y="851298"/>
            <a:ext cx="5358241" cy="1992487"/>
          </a:xfrm>
        </p:spPr>
        <p:txBody>
          <a:bodyPr/>
          <a:lstStyle/>
          <a:p>
            <a:r>
              <a:rPr kumimoji="0" lang="en-US" altLang="en-US" b="1" dirty="0"/>
              <a:t>not null</a:t>
            </a:r>
          </a:p>
          <a:p>
            <a:pPr lvl="1"/>
            <a:r>
              <a:rPr kumimoji="0" lang="en-US" altLang="en-US" dirty="0"/>
              <a:t>Declare </a:t>
            </a:r>
            <a:r>
              <a:rPr kumimoji="0" lang="en-US" altLang="en-US" i="1" dirty="0"/>
              <a:t>name</a:t>
            </a:r>
            <a:r>
              <a:rPr kumimoji="0" lang="en-US" altLang="en-US" dirty="0"/>
              <a:t> and </a:t>
            </a:r>
            <a:r>
              <a:rPr kumimoji="0" lang="en-US" altLang="en-US" i="1" dirty="0"/>
              <a:t>budget</a:t>
            </a:r>
            <a:r>
              <a:rPr kumimoji="0" lang="en-US" altLang="en-US" dirty="0"/>
              <a:t> to be </a:t>
            </a:r>
            <a:r>
              <a:rPr lang="en-US" altLang="en-US" b="1" dirty="0"/>
              <a:t>not null</a:t>
            </a:r>
          </a:p>
          <a:p>
            <a:pPr>
              <a:buFont typeface="Monotype Sorts" charset="2"/>
              <a:buNone/>
            </a:pPr>
            <a:r>
              <a:rPr kumimoji="0" lang="en-US" altLang="en-US" i="1" dirty="0"/>
              <a:t>	          name </a:t>
            </a:r>
            <a:r>
              <a:rPr kumimoji="0" lang="en-US" altLang="en-US" b="1" dirty="0" err="1"/>
              <a:t>varchar</a:t>
            </a:r>
            <a:r>
              <a:rPr kumimoji="0" lang="en-US" altLang="en-US" dirty="0"/>
              <a:t>(20) </a:t>
            </a:r>
            <a:r>
              <a:rPr kumimoji="0" lang="en-US" altLang="en-US" b="1" dirty="0"/>
              <a:t>not null</a:t>
            </a:r>
            <a:br>
              <a:rPr kumimoji="0" lang="en-US" altLang="en-US" b="1" dirty="0"/>
            </a:br>
            <a:r>
              <a:rPr kumimoji="0" lang="en-US" altLang="en-US" b="1" dirty="0"/>
              <a:t>          </a:t>
            </a:r>
            <a:r>
              <a:rPr kumimoji="0" lang="en-US" altLang="en-US" i="1" dirty="0"/>
              <a:t>budget </a:t>
            </a:r>
            <a:r>
              <a:rPr kumimoji="0" lang="en-US" altLang="en-US" b="1" dirty="0"/>
              <a:t>numeric</a:t>
            </a:r>
            <a:r>
              <a:rPr kumimoji="0" lang="en-US" altLang="en-US" dirty="0"/>
              <a:t>(12,2) </a:t>
            </a:r>
            <a:r>
              <a:rPr kumimoji="0" lang="en-US" altLang="en-US" b="1" dirty="0"/>
              <a:t>not null</a:t>
            </a:r>
          </a:p>
          <a:p>
            <a:endParaRPr kumimoji="0" lang="en-US" altLang="en-US" dirty="0"/>
          </a:p>
          <a:p>
            <a:endParaRPr lang="en-US" altLang="en-US" b="1" dirty="0"/>
          </a:p>
          <a:p>
            <a:pPr>
              <a:buFont typeface="Monotype Sorts" charset="2"/>
              <a:buNone/>
            </a:pPr>
            <a:endParaRPr lang="en-US" altLang="en-US" dirty="0"/>
          </a:p>
        </p:txBody>
      </p:sp>
      <p:sp>
        <p:nvSpPr>
          <p:cNvPr id="60420"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17751672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6354" name="Rectangle 2"/>
          <p:cNvSpPr>
            <a:spLocks noGrp="1" noChangeArrowheads="1"/>
          </p:cNvSpPr>
          <p:nvPr>
            <p:ph type="title"/>
          </p:nvPr>
        </p:nvSpPr>
        <p:spPr>
          <a:xfrm>
            <a:off x="1696641" y="97384"/>
            <a:ext cx="6057900" cy="457200"/>
          </a:xfrm>
        </p:spPr>
        <p:txBody>
          <a:bodyPr/>
          <a:lstStyle/>
          <a:p>
            <a:pPr>
              <a:defRPr/>
            </a:pPr>
            <a:r>
              <a:rPr lang="en-US" dirty="0">
                <a:ea typeface="+mj-ea"/>
              </a:rPr>
              <a:t>Unique Constraints </a:t>
            </a:r>
          </a:p>
        </p:txBody>
      </p:sp>
      <p:sp>
        <p:nvSpPr>
          <p:cNvPr id="60419" name="Rectangle 3"/>
          <p:cNvSpPr>
            <a:spLocks noGrp="1" noChangeArrowheads="1"/>
          </p:cNvSpPr>
          <p:nvPr>
            <p:ph type="body" idx="1"/>
          </p:nvPr>
        </p:nvSpPr>
        <p:spPr>
          <a:xfrm>
            <a:off x="1746648" y="823866"/>
            <a:ext cx="5283518" cy="1937623"/>
          </a:xfrm>
        </p:spPr>
        <p:txBody>
          <a:bodyPr/>
          <a:lstStyle/>
          <a:p>
            <a:r>
              <a:rPr lang="en-US" altLang="en-US" b="1" dirty="0"/>
              <a:t>unique</a:t>
            </a:r>
            <a:r>
              <a:rPr kumimoji="0" lang="en-US" altLang="en-US" dirty="0"/>
              <a:t> ( </a:t>
            </a:r>
            <a:r>
              <a:rPr kumimoji="0" lang="en-US" altLang="en-US" i="1" dirty="0"/>
              <a:t>A</a:t>
            </a:r>
            <a:r>
              <a:rPr kumimoji="0" lang="en-US" altLang="en-US" baseline="-25000" dirty="0"/>
              <a:t>1</a:t>
            </a:r>
            <a:r>
              <a:rPr kumimoji="0" lang="en-US" altLang="en-US" dirty="0"/>
              <a:t>, </a:t>
            </a:r>
            <a:r>
              <a:rPr kumimoji="0" lang="en-US" altLang="en-US" i="1" dirty="0"/>
              <a:t>A</a:t>
            </a:r>
            <a:r>
              <a:rPr kumimoji="0" lang="en-US" altLang="en-US" baseline="-25000" dirty="0"/>
              <a:t>2</a:t>
            </a:r>
            <a:r>
              <a:rPr kumimoji="0" lang="en-US" altLang="en-US" dirty="0"/>
              <a:t>, …, </a:t>
            </a:r>
            <a:r>
              <a:rPr kumimoji="0" lang="en-US" altLang="en-US" i="1" dirty="0"/>
              <a:t>A</a:t>
            </a:r>
            <a:r>
              <a:rPr kumimoji="0" lang="en-US" altLang="en-US" baseline="-25000" dirty="0"/>
              <a:t>m</a:t>
            </a:r>
            <a:r>
              <a:rPr kumimoji="0" lang="en-US" altLang="en-US" dirty="0"/>
              <a:t>)</a:t>
            </a:r>
          </a:p>
          <a:p>
            <a:pPr lvl="1"/>
            <a:r>
              <a:rPr kumimoji="0" lang="en-US" altLang="en-US" dirty="0"/>
              <a:t>The unique specification states that the attributes </a:t>
            </a:r>
            <a:r>
              <a:rPr kumimoji="0" lang="en-US" altLang="en-US" i="1" dirty="0"/>
              <a:t>A</a:t>
            </a:r>
            <a:r>
              <a:rPr kumimoji="0" lang="en-US" altLang="en-US" baseline="-25000" dirty="0"/>
              <a:t>1</a:t>
            </a:r>
            <a:r>
              <a:rPr kumimoji="0" lang="en-US" altLang="en-US" dirty="0"/>
              <a:t>, </a:t>
            </a:r>
            <a:r>
              <a:rPr kumimoji="0" lang="en-US" altLang="en-US" i="1" dirty="0"/>
              <a:t>A</a:t>
            </a:r>
            <a:r>
              <a:rPr kumimoji="0" lang="en-US" altLang="en-US" baseline="-25000" dirty="0"/>
              <a:t>2</a:t>
            </a:r>
            <a:r>
              <a:rPr kumimoji="0" lang="en-US" altLang="en-US" dirty="0"/>
              <a:t>, …, </a:t>
            </a:r>
            <a:r>
              <a:rPr kumimoji="0" lang="en-US" altLang="en-US" i="1" dirty="0"/>
              <a:t>A</a:t>
            </a:r>
            <a:r>
              <a:rPr kumimoji="0" lang="en-US" altLang="en-US" baseline="-25000" dirty="0"/>
              <a:t>m </a:t>
            </a:r>
            <a:r>
              <a:rPr kumimoji="0" lang="en-US" altLang="en-US" dirty="0"/>
              <a:t> form a candidate key.</a:t>
            </a:r>
          </a:p>
          <a:p>
            <a:pPr lvl="1"/>
            <a:r>
              <a:rPr kumimoji="0" lang="en-US" altLang="en-US" dirty="0"/>
              <a:t>Candidate keys are permitted to be null (in contrast to primary keys).</a:t>
            </a:r>
          </a:p>
          <a:p>
            <a:endParaRPr kumimoji="0" lang="en-US" altLang="en-US" dirty="0"/>
          </a:p>
          <a:p>
            <a:endParaRPr lang="en-US" altLang="en-US" b="1" dirty="0"/>
          </a:p>
          <a:p>
            <a:pPr>
              <a:buFont typeface="Monotype Sorts" charset="2"/>
              <a:buNone/>
            </a:pPr>
            <a:endParaRPr lang="en-US" altLang="en-US" dirty="0"/>
          </a:p>
        </p:txBody>
      </p:sp>
      <p:sp>
        <p:nvSpPr>
          <p:cNvPr id="60420" name="Rectangle 4"/>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39386353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450" name="Rectangle 2"/>
          <p:cNvSpPr>
            <a:spLocks noGrp="1" noChangeArrowheads="1"/>
          </p:cNvSpPr>
          <p:nvPr>
            <p:ph type="title"/>
          </p:nvPr>
        </p:nvSpPr>
        <p:spPr>
          <a:xfrm>
            <a:off x="1696641" y="106408"/>
            <a:ext cx="6057900" cy="457200"/>
          </a:xfrm>
        </p:spPr>
        <p:txBody>
          <a:bodyPr/>
          <a:lstStyle/>
          <a:p>
            <a:pPr>
              <a:defRPr/>
            </a:pPr>
            <a:r>
              <a:rPr lang="en-US" dirty="0">
                <a:ea typeface="+mj-ea"/>
              </a:rPr>
              <a:t>The check clause</a:t>
            </a:r>
          </a:p>
        </p:txBody>
      </p:sp>
      <p:sp>
        <p:nvSpPr>
          <p:cNvPr id="62467" name="Rectangle 3"/>
          <p:cNvSpPr>
            <a:spLocks noGrp="1" noChangeArrowheads="1"/>
          </p:cNvSpPr>
          <p:nvPr>
            <p:ph type="body" idx="1"/>
          </p:nvPr>
        </p:nvSpPr>
        <p:spPr>
          <a:xfrm>
            <a:off x="1696642" y="814768"/>
            <a:ext cx="5700712" cy="3519488"/>
          </a:xfrm>
        </p:spPr>
        <p:txBody>
          <a:bodyPr/>
          <a:lstStyle/>
          <a:p>
            <a:r>
              <a:rPr lang="en-US" altLang="en-US" dirty="0"/>
              <a:t>The  </a:t>
            </a:r>
            <a:r>
              <a:rPr lang="en-US" altLang="en-US" b="1" dirty="0"/>
              <a:t>check </a:t>
            </a:r>
            <a:r>
              <a:rPr lang="en-US" altLang="en-US" dirty="0"/>
              <a:t>(P) clause specifies a predicate P that must be satisfied by every tuple in a relation.</a:t>
            </a:r>
          </a:p>
          <a:p>
            <a:r>
              <a:rPr lang="en-US" altLang="en-US" dirty="0"/>
              <a:t>Example:  ensure that semester is one of fall, winter, spring or summer</a:t>
            </a:r>
          </a:p>
          <a:p>
            <a:pPr>
              <a:spcBef>
                <a:spcPts val="0"/>
              </a:spcBef>
              <a:buNone/>
            </a:pPr>
            <a:r>
              <a:rPr lang="en-US" altLang="en-US" b="1" dirty="0"/>
              <a:t>     </a:t>
            </a:r>
          </a:p>
          <a:p>
            <a:pPr>
              <a:spcBef>
                <a:spcPts val="0"/>
              </a:spcBef>
              <a:buNone/>
            </a:pPr>
            <a:r>
              <a:rPr lang="en-US" altLang="en-US" b="1" dirty="0"/>
              <a:t>              create table </a:t>
            </a:r>
            <a:r>
              <a:rPr lang="en-US" altLang="en-US" i="1" dirty="0"/>
              <a:t>section </a:t>
            </a:r>
          </a:p>
          <a:p>
            <a:pPr>
              <a:spcBef>
                <a:spcPts val="0"/>
              </a:spcBef>
              <a:buNone/>
            </a:pPr>
            <a:r>
              <a:rPr lang="en-US" altLang="en-US" i="1" dirty="0"/>
              <a:t>                   </a:t>
            </a:r>
            <a:r>
              <a:rPr lang="en-US" altLang="en-US" dirty="0"/>
              <a:t>(</a:t>
            </a:r>
            <a:r>
              <a:rPr lang="en-US" altLang="en-US" i="1" dirty="0" err="1"/>
              <a:t>course_id</a:t>
            </a:r>
            <a:r>
              <a:rPr lang="en-US" altLang="en-US" i="1" dirty="0"/>
              <a:t> </a:t>
            </a:r>
            <a:r>
              <a:rPr lang="en-US" altLang="en-US" b="1" dirty="0"/>
              <a:t>varchar </a:t>
            </a:r>
            <a:r>
              <a:rPr lang="en-US" altLang="en-US" dirty="0"/>
              <a:t>(8),</a:t>
            </a:r>
          </a:p>
          <a:p>
            <a:pPr>
              <a:spcBef>
                <a:spcPts val="0"/>
              </a:spcBef>
              <a:buNone/>
            </a:pPr>
            <a:r>
              <a:rPr lang="en-US" altLang="en-US" i="1" dirty="0"/>
              <a:t>                    </a:t>
            </a:r>
            <a:r>
              <a:rPr lang="en-US" altLang="en-US" i="1" dirty="0" err="1"/>
              <a:t>sec_id</a:t>
            </a:r>
            <a:r>
              <a:rPr lang="en-US" altLang="en-US" i="1" dirty="0"/>
              <a:t> </a:t>
            </a:r>
            <a:r>
              <a:rPr lang="en-US" altLang="en-US" b="1" dirty="0"/>
              <a:t>varchar </a:t>
            </a:r>
            <a:r>
              <a:rPr lang="en-US" altLang="en-US" dirty="0"/>
              <a:t>(8),</a:t>
            </a:r>
          </a:p>
          <a:p>
            <a:pPr>
              <a:spcBef>
                <a:spcPts val="0"/>
              </a:spcBef>
              <a:buNone/>
            </a:pPr>
            <a:r>
              <a:rPr lang="en-US" altLang="en-US" i="1" dirty="0"/>
              <a:t>                    semester </a:t>
            </a:r>
            <a:r>
              <a:rPr lang="en-US" altLang="en-US" b="1" dirty="0"/>
              <a:t>varchar </a:t>
            </a:r>
            <a:r>
              <a:rPr lang="en-US" altLang="en-US" dirty="0"/>
              <a:t>(6),</a:t>
            </a:r>
          </a:p>
          <a:p>
            <a:pPr>
              <a:spcBef>
                <a:spcPts val="0"/>
              </a:spcBef>
              <a:buNone/>
            </a:pPr>
            <a:r>
              <a:rPr lang="en-US" altLang="en-US" i="1" dirty="0"/>
              <a:t>                    year </a:t>
            </a:r>
            <a:r>
              <a:rPr lang="en-US" altLang="en-US" b="1" dirty="0"/>
              <a:t>numeric </a:t>
            </a:r>
            <a:r>
              <a:rPr lang="en-US" altLang="en-US" dirty="0"/>
              <a:t>(4,0),</a:t>
            </a:r>
          </a:p>
          <a:p>
            <a:pPr>
              <a:spcBef>
                <a:spcPts val="0"/>
              </a:spcBef>
              <a:buNone/>
            </a:pPr>
            <a:r>
              <a:rPr lang="en-US" altLang="en-US" i="1" dirty="0"/>
              <a:t>                    building </a:t>
            </a:r>
            <a:r>
              <a:rPr lang="en-US" altLang="en-US" b="1" dirty="0"/>
              <a:t>varchar </a:t>
            </a:r>
            <a:r>
              <a:rPr lang="en-US" altLang="en-US" dirty="0"/>
              <a:t>(15),</a:t>
            </a:r>
          </a:p>
          <a:p>
            <a:pPr>
              <a:spcBef>
                <a:spcPts val="0"/>
              </a:spcBef>
              <a:buNone/>
            </a:pPr>
            <a:r>
              <a:rPr lang="en-US" altLang="en-US" i="1" dirty="0"/>
              <a:t>                    </a:t>
            </a:r>
            <a:r>
              <a:rPr lang="en-US" altLang="en-US" i="1" dirty="0" err="1"/>
              <a:t>room_number</a:t>
            </a:r>
            <a:r>
              <a:rPr lang="en-US" altLang="en-US" i="1" dirty="0"/>
              <a:t> </a:t>
            </a:r>
            <a:r>
              <a:rPr lang="en-US" altLang="en-US" b="1" dirty="0"/>
              <a:t>varchar </a:t>
            </a:r>
            <a:r>
              <a:rPr lang="en-US" altLang="en-US" dirty="0"/>
              <a:t>(7),</a:t>
            </a:r>
          </a:p>
          <a:p>
            <a:pPr>
              <a:spcBef>
                <a:spcPts val="0"/>
              </a:spcBef>
              <a:buNone/>
            </a:pPr>
            <a:r>
              <a:rPr lang="en-US" altLang="en-US" i="1" dirty="0"/>
              <a:t>                    time slot id </a:t>
            </a:r>
            <a:r>
              <a:rPr lang="en-US" altLang="en-US" b="1" dirty="0"/>
              <a:t>varchar </a:t>
            </a:r>
            <a:r>
              <a:rPr lang="en-US" altLang="en-US" dirty="0"/>
              <a:t>(4), </a:t>
            </a:r>
          </a:p>
          <a:p>
            <a:pPr>
              <a:spcBef>
                <a:spcPts val="0"/>
              </a:spcBef>
              <a:buNone/>
            </a:pPr>
            <a:r>
              <a:rPr lang="en-US" altLang="en-US" b="1" dirty="0"/>
              <a:t>                    primary key </a:t>
            </a:r>
            <a:r>
              <a:rPr lang="en-US" altLang="en-US" dirty="0"/>
              <a:t>(</a:t>
            </a:r>
            <a:r>
              <a:rPr lang="en-US" altLang="en-US" i="1" dirty="0" err="1"/>
              <a:t>course_id</a:t>
            </a:r>
            <a:r>
              <a:rPr lang="en-US" altLang="en-US" dirty="0"/>
              <a:t>, </a:t>
            </a:r>
            <a:r>
              <a:rPr lang="en-US" altLang="en-US" i="1" dirty="0" err="1"/>
              <a:t>sec_id</a:t>
            </a:r>
            <a:r>
              <a:rPr lang="en-US" altLang="en-US" dirty="0"/>
              <a:t>, </a:t>
            </a:r>
            <a:r>
              <a:rPr lang="en-US" altLang="en-US" i="1" dirty="0"/>
              <a:t>semester</a:t>
            </a:r>
            <a:r>
              <a:rPr lang="en-US" altLang="en-US" dirty="0"/>
              <a:t>, </a:t>
            </a:r>
            <a:r>
              <a:rPr lang="en-US" altLang="en-US" i="1" dirty="0"/>
              <a:t>year</a:t>
            </a:r>
            <a:r>
              <a:rPr lang="en-US" altLang="en-US" dirty="0"/>
              <a:t>),</a:t>
            </a:r>
          </a:p>
          <a:p>
            <a:pPr>
              <a:spcBef>
                <a:spcPts val="0"/>
              </a:spcBef>
              <a:buNone/>
            </a:pPr>
            <a:r>
              <a:rPr lang="en-US" altLang="en-US" b="1" dirty="0"/>
              <a:t>                    </a:t>
            </a:r>
            <a:r>
              <a:rPr lang="en-US" altLang="en-US" b="1" dirty="0">
                <a:solidFill>
                  <a:srgbClr val="002060"/>
                </a:solidFill>
              </a:rPr>
              <a:t>check</a:t>
            </a:r>
            <a:r>
              <a:rPr lang="en-US" altLang="en-US" b="1" dirty="0"/>
              <a:t> </a:t>
            </a:r>
            <a:r>
              <a:rPr lang="en-US" altLang="en-US" dirty="0"/>
              <a:t>(</a:t>
            </a:r>
            <a:r>
              <a:rPr lang="en-US" altLang="en-US" i="1" dirty="0"/>
              <a:t>semester </a:t>
            </a:r>
            <a:r>
              <a:rPr lang="en-US" altLang="en-US" b="1" dirty="0"/>
              <a:t>in </a:t>
            </a:r>
            <a:r>
              <a:rPr lang="en-US" altLang="en-US" dirty="0"/>
              <a:t>('Fall', 'Winter', 'Spring', 'Summer')))</a:t>
            </a:r>
          </a:p>
        </p:txBody>
      </p:sp>
      <p:sp>
        <p:nvSpPr>
          <p:cNvPr id="62469" name="Rectangle 5"/>
          <p:cNvSpPr>
            <a:spLocks noChangeArrowheads="1"/>
          </p:cNvSpPr>
          <p:nvPr/>
        </p:nvSpPr>
        <p:spPr bwMode="auto">
          <a:xfrm>
            <a:off x="1746647" y="3921919"/>
            <a:ext cx="5100638" cy="5143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a:defRPr sz="1600">
                <a:solidFill>
                  <a:schemeClr val="tx1"/>
                </a:solidFill>
                <a:latin typeface="Helvetica" panose="020B0604020202020204" pitchFamily="34" charset="0"/>
                <a:ea typeface="MS PGothic" panose="020B0600070205080204" pitchFamily="34" charset="-128"/>
              </a:defRPr>
            </a:lvl1pPr>
            <a:lvl2pPr marL="37931725" indent="-37474525">
              <a:defRPr sz="1600">
                <a:solidFill>
                  <a:schemeClr val="tx1"/>
                </a:solidFill>
                <a:latin typeface="Helvetica" panose="020B0604020202020204" pitchFamily="34" charset="0"/>
                <a:ea typeface="MS PGothic" panose="020B0600070205080204" pitchFamily="34" charset="-128"/>
              </a:defRPr>
            </a:lvl2pPr>
            <a:lvl3pPr>
              <a:defRPr sz="1600">
                <a:solidFill>
                  <a:schemeClr val="tx1"/>
                </a:solidFill>
                <a:latin typeface="Helvetica" panose="020B0604020202020204" pitchFamily="34" charset="0"/>
                <a:ea typeface="MS PGothic" panose="020B0600070205080204" pitchFamily="34" charset="-128"/>
              </a:defRPr>
            </a:lvl3pPr>
            <a:lvl4pPr>
              <a:defRPr sz="1600">
                <a:solidFill>
                  <a:schemeClr val="tx1"/>
                </a:solidFill>
                <a:latin typeface="Helvetica" panose="020B0604020202020204" pitchFamily="34" charset="0"/>
                <a:ea typeface="MS PGothic" panose="020B0600070205080204" pitchFamily="34" charset="-128"/>
              </a:defRPr>
            </a:lvl4pPr>
            <a:lvl5pPr>
              <a:defRPr sz="1600">
                <a:solidFill>
                  <a:schemeClr val="tx1"/>
                </a:solidFill>
                <a:latin typeface="Helvetica" panose="020B0604020202020204" pitchFamily="34" charset="0"/>
                <a:ea typeface="MS PGothic" panose="020B0600070205080204" pitchFamily="34" charset="-128"/>
              </a:defRPr>
            </a:lvl5pPr>
            <a:lvl6pPr marL="4572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6pPr>
            <a:lvl7pPr marL="9144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7pPr>
            <a:lvl8pPr marL="13716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8pPr>
            <a:lvl9pPr marL="1828800" eaLnBrk="0" fontAlgn="base" hangingPunct="0">
              <a:spcBef>
                <a:spcPct val="0"/>
              </a:spcBef>
              <a:spcAft>
                <a:spcPct val="0"/>
              </a:spcAft>
              <a:defRPr sz="1600">
                <a:solidFill>
                  <a:schemeClr val="tx1"/>
                </a:solidFill>
                <a:latin typeface="Helvetica" panose="020B0604020202020204" pitchFamily="34" charset="0"/>
                <a:ea typeface="MS PGothic" panose="020B0600070205080204" pitchFamily="34" charset="-128"/>
              </a:defRPr>
            </a:lvl9pPr>
          </a:lstStyle>
          <a:p>
            <a:pPr marL="257175" marR="0" lvl="0" indent="-257175" algn="l" defTabSz="685800" rtl="0" eaLnBrk="0" fontAlgn="base" latinLnBrk="0" hangingPunct="0">
              <a:lnSpc>
                <a:spcPct val="100000"/>
              </a:lnSpc>
              <a:spcBef>
                <a:spcPct val="35000"/>
              </a:spcBef>
              <a:spcAft>
                <a:spcPct val="0"/>
              </a:spcAft>
              <a:buClr>
                <a:srgbClr val="CC3300"/>
              </a:buClr>
              <a:buSzTx/>
              <a:buFontTx/>
              <a:buNone/>
              <a:tabLst/>
              <a:defRPr/>
            </a:pPr>
            <a:endParaRPr kumimoji="1" lang="en-US" altLang="en-US" sz="1500" b="1" i="0" u="none" strike="noStrike" kern="1200" cap="none" spc="0" normalizeH="0" baseline="0" noProof="0">
              <a:ln>
                <a:noFill/>
              </a:ln>
              <a:solidFill>
                <a:srgbClr val="000000"/>
              </a:solidFill>
              <a:effectLst/>
              <a:uLnTx/>
              <a:uFillTx/>
              <a:latin typeface="Helvetica" panose="020B0604020202020204" pitchFamily="34" charset="0"/>
              <a:ea typeface="MS PGothic" panose="020B0600070205080204" pitchFamily="34" charset="-128"/>
              <a:cs typeface="+mn-cs"/>
            </a:endParaRPr>
          </a:p>
        </p:txBody>
      </p:sp>
    </p:spTree>
    <p:extLst>
      <p:ext uri="{BB962C8B-B14F-4D97-AF65-F5344CB8AC3E}">
        <p14:creationId xmlns:p14="http://schemas.microsoft.com/office/powerpoint/2010/main" val="7930146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Contents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2</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0312118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Rectangle 2"/>
          <p:cNvSpPr>
            <a:spLocks noGrp="1" noChangeArrowheads="1"/>
          </p:cNvSpPr>
          <p:nvPr>
            <p:ph type="title"/>
          </p:nvPr>
        </p:nvSpPr>
        <p:spPr/>
        <p:txBody>
          <a:bodyPr/>
          <a:lstStyle/>
          <a:p>
            <a:pPr>
              <a:defRPr/>
            </a:pPr>
            <a:r>
              <a:rPr lang="en-US" dirty="0">
                <a:ea typeface="+mj-ea"/>
              </a:rPr>
              <a:t>Referential Integrity</a:t>
            </a:r>
          </a:p>
        </p:txBody>
      </p:sp>
      <p:sp>
        <p:nvSpPr>
          <p:cNvPr id="64515" name="Rectangle 3"/>
          <p:cNvSpPr>
            <a:spLocks noGrp="1" noChangeArrowheads="1"/>
          </p:cNvSpPr>
          <p:nvPr>
            <p:ph type="body" idx="1"/>
          </p:nvPr>
        </p:nvSpPr>
        <p:spPr>
          <a:xfrm>
            <a:off x="1719262" y="851299"/>
            <a:ext cx="5642546" cy="3707606"/>
          </a:xfrm>
        </p:spPr>
        <p:txBody>
          <a:bodyPr/>
          <a:lstStyle/>
          <a:p>
            <a:r>
              <a:rPr lang="en-US" altLang="en-US" dirty="0"/>
              <a:t>Ensures that a value that appears in one relation for a given set of attributes also appears for a certain set of attributes in another relation.</a:t>
            </a:r>
          </a:p>
          <a:p>
            <a:pPr lvl="1"/>
            <a:r>
              <a:rPr lang="en-US" altLang="en-US" dirty="0"/>
              <a:t>Example:  If “Biology” is a department name appearing in one of the tuples in the </a:t>
            </a:r>
            <a:r>
              <a:rPr lang="en-US" altLang="en-US" i="1" dirty="0"/>
              <a:t>instructor</a:t>
            </a:r>
            <a:r>
              <a:rPr lang="en-US" altLang="en-US" dirty="0"/>
              <a:t> relation, then there exists a tuple in the </a:t>
            </a:r>
            <a:r>
              <a:rPr lang="en-US" altLang="en-US" i="1" dirty="0"/>
              <a:t>department</a:t>
            </a:r>
            <a:r>
              <a:rPr lang="en-US" altLang="en-US" dirty="0"/>
              <a:t> relation for “Biology”.</a:t>
            </a:r>
          </a:p>
          <a:p>
            <a:r>
              <a:rPr lang="en-US" altLang="en-US" dirty="0"/>
              <a:t>Let A be a set of attributes.  Let R and S be two relations that contain attributes A and where A is the primary key of S. A is said to be a  </a:t>
            </a:r>
            <a:r>
              <a:rPr lang="en-US" altLang="en-US" b="1" dirty="0">
                <a:solidFill>
                  <a:srgbClr val="002060"/>
                </a:solidFill>
              </a:rPr>
              <a:t>foreign key</a:t>
            </a:r>
            <a:r>
              <a:rPr lang="en-US" altLang="en-US" dirty="0">
                <a:solidFill>
                  <a:srgbClr val="002060"/>
                </a:solidFill>
              </a:rPr>
              <a:t> </a:t>
            </a:r>
            <a:r>
              <a:rPr lang="en-US" altLang="en-US" dirty="0"/>
              <a:t>of R if for any values of A appearing in R these values also appear in S.</a:t>
            </a:r>
          </a:p>
        </p:txBody>
      </p:sp>
    </p:spTree>
    <p:extLst>
      <p:ext uri="{BB962C8B-B14F-4D97-AF65-F5344CB8AC3E}">
        <p14:creationId xmlns:p14="http://schemas.microsoft.com/office/powerpoint/2010/main" val="148226573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546" name="Rectangle 2"/>
          <p:cNvSpPr>
            <a:spLocks noGrp="1" noChangeArrowheads="1"/>
          </p:cNvSpPr>
          <p:nvPr>
            <p:ph type="title"/>
          </p:nvPr>
        </p:nvSpPr>
        <p:spPr/>
        <p:txBody>
          <a:bodyPr/>
          <a:lstStyle/>
          <a:p>
            <a:pPr>
              <a:defRPr/>
            </a:pPr>
            <a:r>
              <a:rPr lang="en-US" dirty="0">
                <a:ea typeface="+mj-ea"/>
              </a:rPr>
              <a:t>Referential Integrity (Cont.)</a:t>
            </a:r>
          </a:p>
        </p:txBody>
      </p:sp>
      <p:sp>
        <p:nvSpPr>
          <p:cNvPr id="64515" name="Rectangle 3"/>
          <p:cNvSpPr>
            <a:spLocks noGrp="1" noChangeArrowheads="1"/>
          </p:cNvSpPr>
          <p:nvPr>
            <p:ph type="body" idx="1"/>
          </p:nvPr>
        </p:nvSpPr>
        <p:spPr>
          <a:xfrm>
            <a:off x="1719263" y="851298"/>
            <a:ext cx="5595938" cy="2733151"/>
          </a:xfrm>
        </p:spPr>
        <p:txBody>
          <a:bodyPr/>
          <a:lstStyle/>
          <a:p>
            <a:r>
              <a:rPr lang="en-US" altLang="en-US" dirty="0"/>
              <a:t>Foreign </a:t>
            </a:r>
            <a:r>
              <a:rPr lang="en-US" altLang="en-US" i="1" dirty="0"/>
              <a:t>keys can be </a:t>
            </a:r>
            <a:r>
              <a:rPr lang="en-US" altLang="en-US" dirty="0"/>
              <a:t>specified as part of the SQL </a:t>
            </a:r>
            <a:r>
              <a:rPr lang="en-US" altLang="en-US" b="1" dirty="0"/>
              <a:t>create</a:t>
            </a:r>
            <a:r>
              <a:rPr lang="en-US" altLang="en-US" dirty="0"/>
              <a:t> </a:t>
            </a:r>
            <a:r>
              <a:rPr lang="en-US" altLang="en-US" b="1" dirty="0"/>
              <a:t>table </a:t>
            </a:r>
            <a:r>
              <a:rPr lang="en-US" altLang="en-US" dirty="0"/>
              <a:t> statement </a:t>
            </a:r>
          </a:p>
          <a:p>
            <a:pPr>
              <a:buNone/>
            </a:pPr>
            <a:r>
              <a:rPr lang="en-US" altLang="en-US" b="1" dirty="0"/>
              <a:t>         foreign key </a:t>
            </a:r>
            <a:r>
              <a:rPr lang="en-US" altLang="en-US" dirty="0"/>
              <a:t>(</a:t>
            </a:r>
            <a:r>
              <a:rPr lang="en-US" altLang="en-US" i="1" dirty="0"/>
              <a:t>dept_name</a:t>
            </a:r>
            <a:r>
              <a:rPr lang="en-US" altLang="en-US" dirty="0"/>
              <a:t>) </a:t>
            </a:r>
            <a:r>
              <a:rPr lang="en-US" altLang="en-US" b="1" dirty="0"/>
              <a:t>references </a:t>
            </a:r>
            <a:r>
              <a:rPr lang="en-US" altLang="en-US" i="1" dirty="0"/>
              <a:t>department</a:t>
            </a:r>
          </a:p>
          <a:p>
            <a:r>
              <a:rPr lang="en-US" altLang="en-US" dirty="0"/>
              <a:t>By default, a foreign key references the primary-key attributes of the referenced table.</a:t>
            </a:r>
          </a:p>
          <a:p>
            <a:r>
              <a:rPr lang="en-US" altLang="en-US" dirty="0"/>
              <a:t>SQL allows  a list of attributes of the referenced relation to be specified explicitly.</a:t>
            </a:r>
          </a:p>
          <a:p>
            <a:pPr>
              <a:buNone/>
            </a:pPr>
            <a:r>
              <a:rPr lang="en-US" altLang="en-US" b="1" dirty="0"/>
              <a:t>       foreign key </a:t>
            </a:r>
            <a:r>
              <a:rPr lang="en-US" altLang="en-US" dirty="0"/>
              <a:t>(</a:t>
            </a:r>
            <a:r>
              <a:rPr lang="en-US" altLang="en-US" i="1" dirty="0"/>
              <a:t>dept_name</a:t>
            </a:r>
            <a:r>
              <a:rPr lang="en-US" altLang="en-US" dirty="0"/>
              <a:t>) </a:t>
            </a:r>
            <a:r>
              <a:rPr lang="en-US" altLang="en-US" b="1" dirty="0"/>
              <a:t>references </a:t>
            </a:r>
            <a:r>
              <a:rPr lang="en-US" altLang="en-US" i="1" dirty="0"/>
              <a:t>department </a:t>
            </a:r>
            <a:r>
              <a:rPr lang="en-US" altLang="en-US" dirty="0"/>
              <a:t>(</a:t>
            </a:r>
            <a:r>
              <a:rPr lang="en-US" altLang="en-US" i="1" dirty="0"/>
              <a:t>dept_name</a:t>
            </a:r>
            <a:r>
              <a:rPr lang="en-US" altLang="en-US" dirty="0"/>
              <a:t>)</a:t>
            </a:r>
          </a:p>
        </p:txBody>
      </p:sp>
    </p:spTree>
    <p:extLst>
      <p:ext uri="{BB962C8B-B14F-4D97-AF65-F5344CB8AC3E}">
        <p14:creationId xmlns:p14="http://schemas.microsoft.com/office/powerpoint/2010/main" val="398966138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Rectangle 2"/>
          <p:cNvSpPr>
            <a:spLocks noGrp="1" noChangeArrowheads="1"/>
          </p:cNvSpPr>
          <p:nvPr>
            <p:ph type="title"/>
          </p:nvPr>
        </p:nvSpPr>
        <p:spPr>
          <a:xfrm>
            <a:off x="1743076" y="171450"/>
            <a:ext cx="6404372" cy="320279"/>
          </a:xfrm>
        </p:spPr>
        <p:txBody>
          <a:bodyPr/>
          <a:lstStyle/>
          <a:p>
            <a:pPr>
              <a:defRPr/>
            </a:pPr>
            <a:r>
              <a:rPr lang="en-US" dirty="0">
                <a:ea typeface="+mj-ea"/>
              </a:rPr>
              <a:t>Cascading Actions in Referential Integrity</a:t>
            </a:r>
          </a:p>
        </p:txBody>
      </p:sp>
      <p:sp>
        <p:nvSpPr>
          <p:cNvPr id="66563" name="Rectangle 3"/>
          <p:cNvSpPr>
            <a:spLocks noGrp="1" noChangeArrowheads="1"/>
          </p:cNvSpPr>
          <p:nvPr>
            <p:ph type="body" idx="1"/>
          </p:nvPr>
        </p:nvSpPr>
        <p:spPr>
          <a:xfrm>
            <a:off x="1722271" y="842460"/>
            <a:ext cx="5854823" cy="3335551"/>
          </a:xfrm>
        </p:spPr>
        <p:txBody>
          <a:bodyPr/>
          <a:lstStyle/>
          <a:p>
            <a:pPr>
              <a:tabLst>
                <a:tab pos="1629966" algn="l"/>
              </a:tabLst>
            </a:pPr>
            <a:r>
              <a:rPr lang="en-US" altLang="en-US" dirty="0"/>
              <a:t>When a referential-integrity constraint is violated, the normal procedure is to reject the action that caused the violation.</a:t>
            </a:r>
          </a:p>
          <a:p>
            <a:pPr>
              <a:tabLst>
                <a:tab pos="1629966" algn="l"/>
              </a:tabLst>
            </a:pPr>
            <a:r>
              <a:rPr lang="en-US" altLang="en-US" dirty="0"/>
              <a:t>An alternative, in case of delete or update is to cascade</a:t>
            </a:r>
          </a:p>
          <a:p>
            <a:pPr>
              <a:buNone/>
              <a:tabLst>
                <a:tab pos="1629966" algn="l"/>
              </a:tabLst>
            </a:pPr>
            <a:r>
              <a:rPr lang="en-US" altLang="en-US" b="1" dirty="0"/>
              <a:t>            create table </a:t>
            </a:r>
            <a:r>
              <a:rPr lang="en-US" altLang="en-US" i="1" dirty="0"/>
              <a:t>course </a:t>
            </a:r>
            <a:r>
              <a:rPr lang="en-US" altLang="en-US" dirty="0"/>
              <a:t>(</a:t>
            </a:r>
            <a:br>
              <a:rPr lang="en-US" altLang="en-US" dirty="0"/>
            </a:br>
            <a:r>
              <a:rPr lang="en-US" altLang="en-US" dirty="0"/>
              <a:t>             (…</a:t>
            </a:r>
            <a:br>
              <a:rPr lang="en-US" altLang="en-US" dirty="0"/>
            </a:br>
            <a:r>
              <a:rPr lang="en-US" altLang="en-US" dirty="0"/>
              <a:t>              </a:t>
            </a:r>
            <a:r>
              <a:rPr lang="en-US" altLang="en-US" i="1" dirty="0"/>
              <a:t>dept_name </a:t>
            </a:r>
            <a:r>
              <a:rPr lang="en-US" altLang="en-US" b="1" dirty="0" err="1"/>
              <a:t>varchar</a:t>
            </a:r>
            <a:r>
              <a:rPr lang="en-US" altLang="en-US" dirty="0"/>
              <a:t>(20),</a:t>
            </a:r>
            <a:br>
              <a:rPr lang="en-US" altLang="en-US" dirty="0"/>
            </a:br>
            <a:r>
              <a:rPr lang="en-US" altLang="en-US" dirty="0"/>
              <a:t>              </a:t>
            </a:r>
            <a:r>
              <a:rPr lang="en-US" altLang="en-US" b="1" dirty="0"/>
              <a:t>foreign key </a:t>
            </a:r>
            <a:r>
              <a:rPr lang="en-US" altLang="en-US" dirty="0"/>
              <a:t>(</a:t>
            </a:r>
            <a:r>
              <a:rPr lang="en-US" altLang="en-US" i="1" dirty="0"/>
              <a:t>dept_name</a:t>
            </a:r>
            <a:r>
              <a:rPr lang="en-US" altLang="en-US" dirty="0"/>
              <a:t>) </a:t>
            </a:r>
            <a:r>
              <a:rPr lang="en-US" altLang="en-US" b="1" dirty="0"/>
              <a:t>references </a:t>
            </a:r>
            <a:r>
              <a:rPr lang="en-US" altLang="en-US" i="1" dirty="0"/>
              <a:t>department</a:t>
            </a:r>
            <a:br>
              <a:rPr lang="en-US" altLang="en-US" i="1" dirty="0"/>
            </a:br>
            <a:r>
              <a:rPr lang="en-US" altLang="en-US" i="1" dirty="0"/>
              <a:t>                   </a:t>
            </a:r>
            <a:r>
              <a:rPr lang="en-US" altLang="en-US" b="1" dirty="0"/>
              <a:t>on delete cascade</a:t>
            </a:r>
            <a:br>
              <a:rPr lang="en-US" altLang="en-US" b="1" dirty="0"/>
            </a:br>
            <a:r>
              <a:rPr lang="en-US" altLang="en-US" b="1" dirty="0"/>
              <a:t>                   on update cascade</a:t>
            </a:r>
            <a:r>
              <a:rPr lang="en-US" altLang="en-US" dirty="0"/>
              <a:t>,</a:t>
            </a:r>
            <a:br>
              <a:rPr lang="en-US" altLang="en-US" dirty="0"/>
            </a:br>
            <a:r>
              <a:rPr lang="en-US" altLang="en-US" dirty="0"/>
              <a:t>                . . .) </a:t>
            </a:r>
          </a:p>
          <a:p>
            <a:pPr>
              <a:tabLst>
                <a:tab pos="1629966" algn="l"/>
              </a:tabLst>
            </a:pPr>
            <a:r>
              <a:rPr lang="en-US" altLang="en-US" dirty="0"/>
              <a:t>Instead of cascade we can use :  </a:t>
            </a:r>
          </a:p>
          <a:p>
            <a:pPr lvl="1">
              <a:tabLst>
                <a:tab pos="1629966" algn="l"/>
              </a:tabLst>
            </a:pPr>
            <a:r>
              <a:rPr lang="en-US" altLang="en-US" b="1" dirty="0"/>
              <a:t>set null</a:t>
            </a:r>
            <a:r>
              <a:rPr lang="en-US" altLang="en-US" dirty="0"/>
              <a:t>,</a:t>
            </a:r>
          </a:p>
          <a:p>
            <a:pPr lvl="1">
              <a:tabLst>
                <a:tab pos="1629966" algn="l"/>
              </a:tabLst>
            </a:pPr>
            <a:r>
              <a:rPr lang="en-US" altLang="en-US" b="1" dirty="0"/>
              <a:t>set default</a:t>
            </a:r>
            <a:endParaRPr lang="en-US" altLang="en-US" dirty="0"/>
          </a:p>
          <a:p>
            <a:pPr>
              <a:buNone/>
              <a:tabLst>
                <a:tab pos="1629966" algn="l"/>
              </a:tabLst>
            </a:pPr>
            <a:endParaRPr lang="en-US" altLang="en-US" i="1" dirty="0"/>
          </a:p>
        </p:txBody>
      </p:sp>
    </p:spTree>
    <p:extLst>
      <p:ext uri="{BB962C8B-B14F-4D97-AF65-F5344CB8AC3E}">
        <p14:creationId xmlns:p14="http://schemas.microsoft.com/office/powerpoint/2010/main" val="378112545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5746" name="Rectangle 2"/>
          <p:cNvSpPr>
            <a:spLocks noGrp="1" noChangeArrowheads="1"/>
          </p:cNvSpPr>
          <p:nvPr>
            <p:ph type="title"/>
          </p:nvPr>
        </p:nvSpPr>
        <p:spPr>
          <a:xfrm>
            <a:off x="1832000" y="111439"/>
            <a:ext cx="6057900" cy="457200"/>
          </a:xfrm>
        </p:spPr>
        <p:txBody>
          <a:bodyPr/>
          <a:lstStyle/>
          <a:p>
            <a:pPr>
              <a:defRPr/>
            </a:pPr>
            <a:r>
              <a:rPr lang="en-US" sz="1950" dirty="0">
                <a:ea typeface="+mj-ea"/>
              </a:rPr>
              <a:t>Integrity Constraint Violation During Transactions</a:t>
            </a:r>
          </a:p>
        </p:txBody>
      </p:sp>
      <p:sp>
        <p:nvSpPr>
          <p:cNvPr id="68611" name="Rectangle 3"/>
          <p:cNvSpPr>
            <a:spLocks noGrp="1" noChangeArrowheads="1"/>
          </p:cNvSpPr>
          <p:nvPr>
            <p:ph type="body" idx="1"/>
          </p:nvPr>
        </p:nvSpPr>
        <p:spPr>
          <a:xfrm>
            <a:off x="1722270" y="847774"/>
            <a:ext cx="5779985" cy="3632787"/>
          </a:xfrm>
        </p:spPr>
        <p:txBody>
          <a:bodyPr/>
          <a:lstStyle/>
          <a:p>
            <a:r>
              <a:rPr lang="en-US" altLang="en-US" dirty="0"/>
              <a:t>Consider:</a:t>
            </a:r>
          </a:p>
          <a:p>
            <a:pPr lvl="1">
              <a:buFont typeface="Monotype Sorts" charset="2"/>
              <a:buNone/>
            </a:pPr>
            <a:r>
              <a:rPr lang="en-US" altLang="en-US" b="1" dirty="0"/>
              <a:t>      create table </a:t>
            </a:r>
            <a:r>
              <a:rPr lang="en-US" altLang="en-US" i="1" dirty="0"/>
              <a:t>person </a:t>
            </a:r>
            <a:r>
              <a:rPr lang="en-US" altLang="en-US" dirty="0"/>
              <a:t>(</a:t>
            </a:r>
            <a:br>
              <a:rPr lang="en-US" altLang="en-US" dirty="0"/>
            </a:br>
            <a:r>
              <a:rPr lang="en-US" altLang="en-US" dirty="0"/>
              <a:t>	     </a:t>
            </a:r>
            <a:r>
              <a:rPr lang="en-US" altLang="en-US" i="1" dirty="0"/>
              <a:t>ID</a:t>
            </a:r>
            <a:r>
              <a:rPr lang="en-US" altLang="en-US" dirty="0"/>
              <a:t>  </a:t>
            </a:r>
            <a:r>
              <a:rPr lang="en-US" altLang="en-US" b="1" dirty="0"/>
              <a:t>char</a:t>
            </a:r>
            <a:r>
              <a:rPr lang="en-US" altLang="en-US" dirty="0"/>
              <a:t>(10),</a:t>
            </a:r>
            <a:br>
              <a:rPr lang="en-US" altLang="en-US" dirty="0"/>
            </a:br>
            <a:r>
              <a:rPr lang="en-US" altLang="en-US" dirty="0"/>
              <a:t>        </a:t>
            </a:r>
            <a:r>
              <a:rPr lang="en-US" altLang="en-US" i="1" dirty="0"/>
              <a:t>name </a:t>
            </a:r>
            <a:r>
              <a:rPr lang="en-US" altLang="en-US" b="1" dirty="0"/>
              <a:t>char</a:t>
            </a:r>
            <a:r>
              <a:rPr lang="en-US" altLang="en-US" dirty="0"/>
              <a:t>(40),</a:t>
            </a:r>
            <a:br>
              <a:rPr lang="en-US" altLang="en-US" dirty="0"/>
            </a:br>
            <a:r>
              <a:rPr lang="en-US" altLang="en-US" dirty="0"/>
              <a:t>        </a:t>
            </a:r>
            <a:r>
              <a:rPr lang="en-US" altLang="en-US" i="1" dirty="0"/>
              <a:t>mother</a:t>
            </a:r>
            <a:r>
              <a:rPr lang="en-US" altLang="en-US" dirty="0"/>
              <a:t> </a:t>
            </a:r>
            <a:r>
              <a:rPr lang="en-US" altLang="en-US" b="1" dirty="0"/>
              <a:t>char</a:t>
            </a:r>
            <a:r>
              <a:rPr lang="en-US" altLang="en-US" dirty="0"/>
              <a:t>(10),</a:t>
            </a:r>
            <a:br>
              <a:rPr lang="en-US" altLang="en-US" dirty="0"/>
            </a:br>
            <a:r>
              <a:rPr lang="en-US" altLang="en-US" dirty="0"/>
              <a:t>        </a:t>
            </a:r>
            <a:r>
              <a:rPr lang="en-US" altLang="en-US" i="1" dirty="0"/>
              <a:t>father </a:t>
            </a:r>
            <a:r>
              <a:rPr lang="en-US" altLang="en-US" b="1" dirty="0"/>
              <a:t> char</a:t>
            </a:r>
            <a:r>
              <a:rPr lang="en-US" altLang="en-US" dirty="0"/>
              <a:t>(10),</a:t>
            </a:r>
            <a:br>
              <a:rPr lang="en-US" altLang="en-US" dirty="0"/>
            </a:br>
            <a:r>
              <a:rPr lang="en-US" altLang="en-US" dirty="0"/>
              <a:t>        </a:t>
            </a:r>
            <a:r>
              <a:rPr lang="en-US" altLang="en-US" b="1" dirty="0"/>
              <a:t>primary key</a:t>
            </a:r>
            <a:r>
              <a:rPr lang="en-US" altLang="en-US" i="1" dirty="0"/>
              <a:t> ID,</a:t>
            </a:r>
            <a:br>
              <a:rPr lang="en-US" altLang="en-US" i="1" dirty="0"/>
            </a:br>
            <a:r>
              <a:rPr lang="en-US" altLang="en-US" i="1" dirty="0"/>
              <a:t>        </a:t>
            </a:r>
            <a:r>
              <a:rPr lang="en-US" altLang="en-US" b="1" dirty="0"/>
              <a:t>foreign key </a:t>
            </a:r>
            <a:r>
              <a:rPr lang="en-US" altLang="en-US" i="1" dirty="0"/>
              <a:t>father</a:t>
            </a:r>
            <a:r>
              <a:rPr lang="en-US" altLang="en-US" b="1" dirty="0"/>
              <a:t> references </a:t>
            </a:r>
            <a:r>
              <a:rPr lang="en-US" altLang="en-US" i="1" dirty="0"/>
              <a:t>person,</a:t>
            </a:r>
            <a:br>
              <a:rPr lang="en-US" altLang="en-US" dirty="0"/>
            </a:br>
            <a:r>
              <a:rPr lang="en-US" altLang="en-US" dirty="0"/>
              <a:t>        </a:t>
            </a:r>
            <a:r>
              <a:rPr lang="en-US" altLang="en-US" b="1" dirty="0"/>
              <a:t>foreign key </a:t>
            </a:r>
            <a:r>
              <a:rPr lang="en-US" altLang="en-US" i="1" dirty="0"/>
              <a:t>mother</a:t>
            </a:r>
            <a:r>
              <a:rPr lang="en-US" altLang="en-US" dirty="0"/>
              <a:t> </a:t>
            </a:r>
            <a:r>
              <a:rPr lang="en-US" altLang="en-US" b="1" dirty="0"/>
              <a:t>references </a:t>
            </a:r>
            <a:r>
              <a:rPr lang="en-US" altLang="en-US" i="1" dirty="0"/>
              <a:t> person</a:t>
            </a:r>
            <a:r>
              <a:rPr lang="en-US" altLang="en-US" dirty="0"/>
              <a:t>)</a:t>
            </a:r>
          </a:p>
          <a:p>
            <a:r>
              <a:rPr lang="en-US" altLang="en-US" dirty="0"/>
              <a:t>How to insert a tuple without causing constraint violation?</a:t>
            </a:r>
          </a:p>
          <a:p>
            <a:pPr lvl="1"/>
            <a:r>
              <a:rPr lang="en-US" altLang="en-US" dirty="0"/>
              <a:t>Insert father and mother of a person before inserting person</a:t>
            </a:r>
          </a:p>
          <a:p>
            <a:pPr lvl="1"/>
            <a:r>
              <a:rPr lang="en-US" altLang="en-US" dirty="0"/>
              <a:t>OR, set father and mother to null initially, update after inserting all persons (not possible if father and mother attributes declared to be </a:t>
            </a:r>
            <a:r>
              <a:rPr lang="en-US" altLang="en-US" b="1" dirty="0"/>
              <a:t>not null</a:t>
            </a:r>
            <a:r>
              <a:rPr lang="en-US" altLang="en-US" dirty="0"/>
              <a:t>) </a:t>
            </a:r>
          </a:p>
          <a:p>
            <a:pPr lvl="1"/>
            <a:r>
              <a:rPr lang="en-US" altLang="en-US" dirty="0"/>
              <a:t>OR defer constraint</a:t>
            </a:r>
            <a:r>
              <a:rPr lang="en-US" altLang="en-US" b="1" dirty="0"/>
              <a:t> </a:t>
            </a:r>
            <a:r>
              <a:rPr lang="en-US" altLang="en-US" dirty="0"/>
              <a:t>checking</a:t>
            </a:r>
          </a:p>
          <a:p>
            <a:pPr lvl="1"/>
            <a:endParaRPr lang="en-US" altLang="en-US" dirty="0"/>
          </a:p>
        </p:txBody>
      </p:sp>
    </p:spTree>
    <p:extLst>
      <p:ext uri="{BB962C8B-B14F-4D97-AF65-F5344CB8AC3E}">
        <p14:creationId xmlns:p14="http://schemas.microsoft.com/office/powerpoint/2010/main" val="418440980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2"/>
          <p:cNvSpPr>
            <a:spLocks noGrp="1" noChangeArrowheads="1"/>
          </p:cNvSpPr>
          <p:nvPr>
            <p:ph type="title"/>
          </p:nvPr>
        </p:nvSpPr>
        <p:spPr/>
        <p:txBody>
          <a:bodyPr/>
          <a:lstStyle/>
          <a:p>
            <a:pPr>
              <a:defRPr/>
            </a:pPr>
            <a:r>
              <a:rPr lang="en-US" dirty="0">
                <a:ea typeface="+mj-ea"/>
              </a:rPr>
              <a:t>Complex Check Conditions</a:t>
            </a:r>
          </a:p>
        </p:txBody>
      </p:sp>
      <p:sp>
        <p:nvSpPr>
          <p:cNvPr id="69635" name="Rectangle 3"/>
          <p:cNvSpPr>
            <a:spLocks noGrp="1" noChangeArrowheads="1"/>
          </p:cNvSpPr>
          <p:nvPr>
            <p:ph type="body" idx="1"/>
          </p:nvPr>
        </p:nvSpPr>
        <p:spPr>
          <a:xfrm>
            <a:off x="1719262" y="820342"/>
            <a:ext cx="5650802" cy="3129867"/>
          </a:xfrm>
        </p:spPr>
        <p:txBody>
          <a:bodyPr/>
          <a:lstStyle/>
          <a:p>
            <a:r>
              <a:rPr lang="en-US" altLang="en-US" dirty="0"/>
              <a:t>The predicate in the check clause can be an arbitrary predicate that can include a subquery.</a:t>
            </a:r>
          </a:p>
          <a:p>
            <a:pPr>
              <a:buNone/>
            </a:pPr>
            <a:r>
              <a:rPr lang="en-US" altLang="en-US" b="1" dirty="0"/>
              <a:t>          check </a:t>
            </a:r>
            <a:r>
              <a:rPr lang="en-US" altLang="en-US" dirty="0"/>
              <a:t>(</a:t>
            </a:r>
            <a:r>
              <a:rPr lang="en-US" altLang="en-US" i="1" dirty="0" err="1"/>
              <a:t>time_slot_id</a:t>
            </a:r>
            <a:r>
              <a:rPr lang="en-US" altLang="en-US" i="1" dirty="0"/>
              <a:t>  </a:t>
            </a:r>
            <a:r>
              <a:rPr lang="en-US" altLang="en-US" b="1" dirty="0"/>
              <a:t>in </a:t>
            </a:r>
            <a:r>
              <a:rPr lang="en-US" altLang="en-US" dirty="0"/>
              <a:t>(</a:t>
            </a:r>
            <a:r>
              <a:rPr lang="en-US" altLang="en-US" b="1" dirty="0"/>
              <a:t>select </a:t>
            </a:r>
            <a:r>
              <a:rPr lang="en-US" altLang="en-US" i="1" dirty="0" err="1"/>
              <a:t>time_slot_id</a:t>
            </a:r>
            <a:r>
              <a:rPr lang="en-US" altLang="en-US" i="1" dirty="0"/>
              <a:t> </a:t>
            </a:r>
            <a:r>
              <a:rPr lang="en-US" altLang="en-US" b="1" dirty="0"/>
              <a:t>from </a:t>
            </a:r>
            <a:r>
              <a:rPr lang="en-US" altLang="en-US" i="1" dirty="0" err="1"/>
              <a:t>time_slot</a:t>
            </a:r>
            <a:r>
              <a:rPr lang="en-US" altLang="en-US" dirty="0"/>
              <a:t>))</a:t>
            </a:r>
          </a:p>
          <a:p>
            <a:pPr>
              <a:buNone/>
            </a:pPr>
            <a:r>
              <a:rPr lang="en-US" altLang="en-US" dirty="0"/>
              <a:t>     The check condition states  that the  </a:t>
            </a:r>
            <a:r>
              <a:rPr lang="en-US" altLang="en-US" dirty="0" err="1"/>
              <a:t>time_slot_id</a:t>
            </a:r>
            <a:r>
              <a:rPr lang="en-US" altLang="en-US" dirty="0"/>
              <a:t> in each tuple in the </a:t>
            </a:r>
            <a:r>
              <a:rPr lang="en-US" altLang="en-US" i="1" dirty="0"/>
              <a:t>section</a:t>
            </a:r>
            <a:r>
              <a:rPr lang="en-US" altLang="en-US" dirty="0"/>
              <a:t>  relation is actually the identifier of a time slot in the </a:t>
            </a:r>
            <a:r>
              <a:rPr lang="en-US" altLang="en-US" i="1" dirty="0" err="1"/>
              <a:t>time_slot</a:t>
            </a:r>
            <a:r>
              <a:rPr lang="en-US" altLang="en-US" dirty="0"/>
              <a:t> relation.</a:t>
            </a:r>
          </a:p>
          <a:p>
            <a:pPr lvl="1"/>
            <a:r>
              <a:rPr lang="en-US" altLang="en-US" dirty="0"/>
              <a:t>The condition has to be checked not only when a tuple is inserted or modified in </a:t>
            </a:r>
            <a:r>
              <a:rPr lang="en-US" altLang="en-US" i="1" dirty="0"/>
              <a:t>section</a:t>
            </a:r>
            <a:r>
              <a:rPr lang="en-US" altLang="en-US" dirty="0"/>
              <a:t> , but also when the relation </a:t>
            </a:r>
            <a:r>
              <a:rPr lang="en-US" altLang="en-US" i="1" dirty="0" err="1"/>
              <a:t>time_slot</a:t>
            </a:r>
            <a:r>
              <a:rPr lang="en-US" altLang="en-US" i="1" dirty="0"/>
              <a:t> </a:t>
            </a:r>
            <a:r>
              <a:rPr lang="en-US" altLang="en-US" dirty="0"/>
              <a:t>changes </a:t>
            </a:r>
          </a:p>
          <a:p>
            <a:pPr>
              <a:buNone/>
            </a:pPr>
            <a:endParaRPr lang="en-US" altLang="en-US" sz="1500" dirty="0"/>
          </a:p>
        </p:txBody>
      </p:sp>
    </p:spTree>
    <p:extLst>
      <p:ext uri="{BB962C8B-B14F-4D97-AF65-F5344CB8AC3E}">
        <p14:creationId xmlns:p14="http://schemas.microsoft.com/office/powerpoint/2010/main" val="310735815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6770" name="Rectangle 2"/>
          <p:cNvSpPr>
            <a:spLocks noGrp="1" noChangeArrowheads="1"/>
          </p:cNvSpPr>
          <p:nvPr>
            <p:ph type="title"/>
          </p:nvPr>
        </p:nvSpPr>
        <p:spPr/>
        <p:txBody>
          <a:bodyPr/>
          <a:lstStyle/>
          <a:p>
            <a:pPr>
              <a:defRPr/>
            </a:pPr>
            <a:r>
              <a:rPr lang="en-US" dirty="0">
                <a:ea typeface="+mj-ea"/>
              </a:rPr>
              <a:t>Assertions</a:t>
            </a:r>
          </a:p>
        </p:txBody>
      </p:sp>
      <p:sp>
        <p:nvSpPr>
          <p:cNvPr id="69635" name="Rectangle 3"/>
          <p:cNvSpPr>
            <a:spLocks noGrp="1" noChangeArrowheads="1"/>
          </p:cNvSpPr>
          <p:nvPr>
            <p:ph type="body" idx="1"/>
          </p:nvPr>
        </p:nvSpPr>
        <p:spPr>
          <a:xfrm>
            <a:off x="1719263" y="832166"/>
            <a:ext cx="5735760" cy="3218627"/>
          </a:xfrm>
        </p:spPr>
        <p:txBody>
          <a:bodyPr/>
          <a:lstStyle/>
          <a:p>
            <a:r>
              <a:rPr lang="en-US" altLang="en-US" dirty="0"/>
              <a:t>An </a:t>
            </a:r>
            <a:r>
              <a:rPr lang="en-US" altLang="en-US" b="1" dirty="0">
                <a:solidFill>
                  <a:srgbClr val="002060"/>
                </a:solidFill>
              </a:rPr>
              <a:t>assertion</a:t>
            </a:r>
            <a:r>
              <a:rPr lang="en-US" altLang="en-US" dirty="0">
                <a:solidFill>
                  <a:srgbClr val="002060"/>
                </a:solidFill>
              </a:rPr>
              <a:t> </a:t>
            </a:r>
            <a:r>
              <a:rPr lang="en-US" altLang="en-US" dirty="0"/>
              <a:t>is a predicate expressing a condition that we wish the database always to satisfy.</a:t>
            </a:r>
          </a:p>
          <a:p>
            <a:r>
              <a:rPr lang="en-US" altLang="en-US" dirty="0"/>
              <a:t>The following constraints, can be expressed using assertions:</a:t>
            </a:r>
          </a:p>
          <a:p>
            <a:r>
              <a:rPr lang="en-US" altLang="en-US" dirty="0"/>
              <a:t>For each tuple in the </a:t>
            </a:r>
            <a:r>
              <a:rPr lang="en-US" altLang="en-US" i="1" dirty="0"/>
              <a:t>student</a:t>
            </a:r>
            <a:r>
              <a:rPr lang="en-US" altLang="en-US" dirty="0"/>
              <a:t> relation, the value of the attribute </a:t>
            </a:r>
            <a:r>
              <a:rPr lang="en-US" altLang="en-US" i="1" dirty="0"/>
              <a:t>tot_cred</a:t>
            </a:r>
            <a:r>
              <a:rPr lang="en-US" altLang="en-US" dirty="0"/>
              <a:t> must equal the sum of credits of courses that the student has completed successfully.</a:t>
            </a:r>
          </a:p>
          <a:p>
            <a:r>
              <a:rPr lang="en-US" altLang="en-US" dirty="0"/>
              <a:t>An instructor cannot teach in two different classrooms in a semester in the same time slot</a:t>
            </a:r>
          </a:p>
          <a:p>
            <a:r>
              <a:rPr lang="en-US" altLang="en-US" dirty="0"/>
              <a:t>An assertion in SQL takes the form:</a:t>
            </a:r>
          </a:p>
          <a:p>
            <a:pPr>
              <a:buNone/>
            </a:pPr>
            <a:r>
              <a:rPr lang="en-US" altLang="en-US" dirty="0"/>
              <a:t>        </a:t>
            </a:r>
            <a:r>
              <a:rPr lang="en-US" altLang="en-US" b="1" dirty="0"/>
              <a:t>create assertion</a:t>
            </a:r>
            <a:r>
              <a:rPr lang="en-US" altLang="en-US" dirty="0"/>
              <a:t> &lt;assertion-name&gt; </a:t>
            </a:r>
            <a:r>
              <a:rPr lang="en-US" altLang="en-US" b="1" dirty="0"/>
              <a:t>check </a:t>
            </a:r>
            <a:r>
              <a:rPr lang="en-US" altLang="en-US" dirty="0"/>
              <a:t>(&lt;predicate&gt;);</a:t>
            </a:r>
          </a:p>
          <a:p>
            <a:endParaRPr lang="en-US" altLang="en-US" sz="1500" dirty="0"/>
          </a:p>
        </p:txBody>
      </p:sp>
    </p:spTree>
    <p:extLst>
      <p:ext uri="{BB962C8B-B14F-4D97-AF65-F5344CB8AC3E}">
        <p14:creationId xmlns:p14="http://schemas.microsoft.com/office/powerpoint/2010/main" val="19822653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8578" name="Rectangle 2"/>
          <p:cNvSpPr>
            <a:spLocks noGrp="1" noChangeArrowheads="1"/>
          </p:cNvSpPr>
          <p:nvPr>
            <p:ph type="title"/>
          </p:nvPr>
        </p:nvSpPr>
        <p:spPr>
          <a:xfrm>
            <a:off x="2056210" y="122635"/>
            <a:ext cx="5448300" cy="414338"/>
          </a:xfrm>
        </p:spPr>
        <p:txBody>
          <a:bodyPr/>
          <a:lstStyle/>
          <a:p>
            <a:pPr>
              <a:defRPr/>
            </a:pPr>
            <a:r>
              <a:rPr lang="en-US" dirty="0">
                <a:ea typeface="+mj-ea"/>
              </a:rPr>
              <a:t>Built-in Data Types in SQL </a:t>
            </a:r>
          </a:p>
        </p:txBody>
      </p:sp>
      <p:sp>
        <p:nvSpPr>
          <p:cNvPr id="70659" name="Rectangle 3"/>
          <p:cNvSpPr>
            <a:spLocks noGrp="1" noChangeArrowheads="1"/>
          </p:cNvSpPr>
          <p:nvPr>
            <p:ph type="body" idx="1"/>
          </p:nvPr>
        </p:nvSpPr>
        <p:spPr>
          <a:xfrm>
            <a:off x="1722269" y="826545"/>
            <a:ext cx="5583788" cy="3646884"/>
          </a:xfrm>
        </p:spPr>
        <p:txBody>
          <a:bodyPr/>
          <a:lstStyle/>
          <a:p>
            <a:pPr>
              <a:tabLst>
                <a:tab pos="938213" algn="l"/>
              </a:tabLst>
            </a:pPr>
            <a:r>
              <a:rPr lang="en-US" altLang="en-US" b="1" dirty="0">
                <a:solidFill>
                  <a:srgbClr val="002060"/>
                </a:solidFill>
              </a:rPr>
              <a:t>date:</a:t>
            </a:r>
            <a:r>
              <a:rPr lang="en-US" altLang="en-US" dirty="0"/>
              <a:t>  Dates, containing a (4 digit) year, month and date</a:t>
            </a:r>
          </a:p>
          <a:p>
            <a:pPr lvl="1">
              <a:tabLst>
                <a:tab pos="938213" algn="l"/>
              </a:tabLst>
            </a:pPr>
            <a:r>
              <a:rPr lang="en-US" altLang="en-US" dirty="0"/>
              <a:t>Example:  </a:t>
            </a:r>
            <a:r>
              <a:rPr lang="en-US" altLang="en-US" b="1" dirty="0"/>
              <a:t>date</a:t>
            </a:r>
            <a:r>
              <a:rPr lang="en-US" altLang="en-US" dirty="0"/>
              <a:t> '2005-7-27'</a:t>
            </a:r>
          </a:p>
          <a:p>
            <a:pPr>
              <a:tabLst>
                <a:tab pos="938213" algn="l"/>
              </a:tabLst>
            </a:pPr>
            <a:r>
              <a:rPr lang="en-US" altLang="en-US" b="1" dirty="0">
                <a:solidFill>
                  <a:srgbClr val="002060"/>
                </a:solidFill>
              </a:rPr>
              <a:t>time:</a:t>
            </a:r>
            <a:r>
              <a:rPr lang="en-US" altLang="en-US" b="1" dirty="0"/>
              <a:t> </a:t>
            </a:r>
            <a:r>
              <a:rPr lang="en-US" altLang="en-US" dirty="0"/>
              <a:t> Time of day, in hours, minutes and seconds.</a:t>
            </a:r>
          </a:p>
          <a:p>
            <a:pPr lvl="1">
              <a:tabLst>
                <a:tab pos="938213" algn="l"/>
              </a:tabLst>
            </a:pPr>
            <a:r>
              <a:rPr lang="en-US" altLang="en-US" dirty="0"/>
              <a:t>Example: </a:t>
            </a:r>
            <a:r>
              <a:rPr lang="en-US" altLang="en-US" b="1" dirty="0"/>
              <a:t> time</a:t>
            </a:r>
            <a:r>
              <a:rPr lang="en-US" altLang="en-US" dirty="0"/>
              <a:t> '09:00:30'        </a:t>
            </a:r>
            <a:r>
              <a:rPr lang="en-US" altLang="en-US" b="1" dirty="0"/>
              <a:t> time</a:t>
            </a:r>
            <a:r>
              <a:rPr lang="en-US" altLang="en-US" dirty="0"/>
              <a:t> '09:00:30.75'</a:t>
            </a:r>
          </a:p>
          <a:p>
            <a:pPr>
              <a:tabLst>
                <a:tab pos="938213" algn="l"/>
              </a:tabLst>
            </a:pPr>
            <a:r>
              <a:rPr lang="en-US" altLang="en-US" b="1" dirty="0">
                <a:solidFill>
                  <a:srgbClr val="002060"/>
                </a:solidFill>
              </a:rPr>
              <a:t>timestamp:</a:t>
            </a:r>
            <a:r>
              <a:rPr lang="en-US" altLang="en-US" dirty="0"/>
              <a:t> date plus time of day</a:t>
            </a:r>
          </a:p>
          <a:p>
            <a:pPr lvl="1">
              <a:tabLst>
                <a:tab pos="938213" algn="l"/>
              </a:tabLst>
            </a:pPr>
            <a:r>
              <a:rPr lang="en-US" altLang="en-US" dirty="0"/>
              <a:t>Example:  </a:t>
            </a:r>
            <a:r>
              <a:rPr lang="en-US" altLang="en-US" b="1" dirty="0"/>
              <a:t>timestamp</a:t>
            </a:r>
            <a:r>
              <a:rPr lang="en-US" altLang="en-US" dirty="0"/>
              <a:t>  '2005-7-27 09:00:30.75'</a:t>
            </a:r>
          </a:p>
          <a:p>
            <a:pPr>
              <a:tabLst>
                <a:tab pos="938213" algn="l"/>
              </a:tabLst>
            </a:pPr>
            <a:r>
              <a:rPr lang="en-US" altLang="en-US" b="1" dirty="0">
                <a:solidFill>
                  <a:srgbClr val="002060"/>
                </a:solidFill>
              </a:rPr>
              <a:t>interval:</a:t>
            </a:r>
            <a:r>
              <a:rPr lang="en-US" altLang="en-US" dirty="0"/>
              <a:t>  period of time</a:t>
            </a:r>
          </a:p>
          <a:p>
            <a:pPr lvl="1">
              <a:tabLst>
                <a:tab pos="938213" algn="l"/>
              </a:tabLst>
            </a:pPr>
            <a:r>
              <a:rPr lang="en-US" altLang="en-US" dirty="0"/>
              <a:t>Example:   interval  '1' day</a:t>
            </a:r>
          </a:p>
          <a:p>
            <a:pPr lvl="1">
              <a:tabLst>
                <a:tab pos="938213" algn="l"/>
              </a:tabLst>
            </a:pPr>
            <a:r>
              <a:rPr lang="en-US" altLang="en-US" dirty="0"/>
              <a:t>Subtracting a date/time/timestamp value from another gives an interval value</a:t>
            </a:r>
          </a:p>
          <a:p>
            <a:pPr lvl="1">
              <a:tabLst>
                <a:tab pos="938213" algn="l"/>
              </a:tabLst>
            </a:pPr>
            <a:r>
              <a:rPr lang="en-US" altLang="en-US" dirty="0"/>
              <a:t>Interval values can be added to date/time/timestamp values</a:t>
            </a:r>
          </a:p>
        </p:txBody>
      </p:sp>
    </p:spTree>
    <p:extLst>
      <p:ext uri="{BB962C8B-B14F-4D97-AF65-F5344CB8AC3E}">
        <p14:creationId xmlns:p14="http://schemas.microsoft.com/office/powerpoint/2010/main" val="122900836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2674" name="Rectangle 2"/>
          <p:cNvSpPr>
            <a:spLocks noGrp="1" noChangeArrowheads="1"/>
          </p:cNvSpPr>
          <p:nvPr>
            <p:ph type="title"/>
          </p:nvPr>
        </p:nvSpPr>
        <p:spPr/>
        <p:txBody>
          <a:bodyPr/>
          <a:lstStyle/>
          <a:p>
            <a:pPr>
              <a:defRPr/>
            </a:pPr>
            <a:r>
              <a:rPr lang="en-US" dirty="0">
                <a:ea typeface="+mj-ea"/>
              </a:rPr>
              <a:t>Large-Object Types</a:t>
            </a:r>
          </a:p>
        </p:txBody>
      </p:sp>
      <p:sp>
        <p:nvSpPr>
          <p:cNvPr id="76803" name="Rectangle 3"/>
          <p:cNvSpPr>
            <a:spLocks noGrp="1" noChangeArrowheads="1"/>
          </p:cNvSpPr>
          <p:nvPr>
            <p:ph type="body" idx="1"/>
          </p:nvPr>
        </p:nvSpPr>
        <p:spPr>
          <a:xfrm>
            <a:off x="1719262" y="820342"/>
            <a:ext cx="5722445" cy="2901267"/>
          </a:xfrm>
        </p:spPr>
        <p:txBody>
          <a:bodyPr/>
          <a:lstStyle/>
          <a:p>
            <a:r>
              <a:rPr lang="en-US" altLang="en-US" dirty="0"/>
              <a:t>Large objects (photos, videos, CAD files, etc.) are stored as a </a:t>
            </a:r>
            <a:r>
              <a:rPr lang="en-US" altLang="en-US" i="1" dirty="0"/>
              <a:t>large object</a:t>
            </a:r>
            <a:r>
              <a:rPr lang="en-US" altLang="en-US" dirty="0"/>
              <a:t>:</a:t>
            </a:r>
          </a:p>
          <a:p>
            <a:pPr lvl="1"/>
            <a:r>
              <a:rPr lang="en-US" altLang="en-US" b="1" dirty="0">
                <a:solidFill>
                  <a:srgbClr val="002060"/>
                </a:solidFill>
              </a:rPr>
              <a:t>blob</a:t>
            </a:r>
            <a:r>
              <a:rPr lang="en-US" altLang="en-US" dirty="0"/>
              <a:t>: binary large object -- object is a large collection of uninterpreted binary data (whose interpretation is left to an application outside of the database system)</a:t>
            </a:r>
          </a:p>
          <a:p>
            <a:pPr lvl="1"/>
            <a:r>
              <a:rPr lang="en-US" altLang="en-US" b="1" dirty="0">
                <a:solidFill>
                  <a:srgbClr val="002060"/>
                </a:solidFill>
              </a:rPr>
              <a:t>clob</a:t>
            </a:r>
            <a:r>
              <a:rPr lang="en-US" altLang="en-US" dirty="0"/>
              <a:t>: character large object -- object is a large collection of character data</a:t>
            </a:r>
          </a:p>
          <a:p>
            <a:r>
              <a:rPr lang="en-US" altLang="en-US" dirty="0"/>
              <a:t>When a query returns a large object, a pointer is returned rather than the large object itself.</a:t>
            </a:r>
          </a:p>
        </p:txBody>
      </p:sp>
    </p:spTree>
    <p:extLst>
      <p:ext uri="{BB962C8B-B14F-4D97-AF65-F5344CB8AC3E}">
        <p14:creationId xmlns:p14="http://schemas.microsoft.com/office/powerpoint/2010/main" val="22592043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626" name="Rectangle 2"/>
          <p:cNvSpPr>
            <a:spLocks noGrp="1" noChangeArrowheads="1"/>
          </p:cNvSpPr>
          <p:nvPr>
            <p:ph type="title"/>
          </p:nvPr>
        </p:nvSpPr>
        <p:spPr/>
        <p:txBody>
          <a:bodyPr/>
          <a:lstStyle/>
          <a:p>
            <a:pPr>
              <a:defRPr/>
            </a:pPr>
            <a:r>
              <a:rPr lang="en-US" dirty="0">
                <a:ea typeface="+mj-ea"/>
              </a:rPr>
              <a:t>User-Defined Types</a:t>
            </a:r>
          </a:p>
        </p:txBody>
      </p:sp>
      <p:sp>
        <p:nvSpPr>
          <p:cNvPr id="73731" name="Rectangle 3"/>
          <p:cNvSpPr>
            <a:spLocks noGrp="1" noChangeArrowheads="1"/>
          </p:cNvSpPr>
          <p:nvPr>
            <p:ph type="body" idx="1"/>
          </p:nvPr>
        </p:nvSpPr>
        <p:spPr>
          <a:xfrm>
            <a:off x="1719263" y="851298"/>
            <a:ext cx="5714810" cy="2211943"/>
          </a:xfrm>
        </p:spPr>
        <p:txBody>
          <a:bodyPr/>
          <a:lstStyle/>
          <a:p>
            <a:pPr>
              <a:tabLst>
                <a:tab pos="859631" algn="l"/>
                <a:tab pos="1418035" algn="l"/>
              </a:tabLst>
            </a:pPr>
            <a:r>
              <a:rPr lang="en-US" altLang="en-US" b="1" dirty="0">
                <a:solidFill>
                  <a:srgbClr val="002060"/>
                </a:solidFill>
              </a:rPr>
              <a:t>create type </a:t>
            </a:r>
            <a:r>
              <a:rPr lang="en-US" altLang="en-US" dirty="0"/>
              <a:t>construct in SQL creates user-defined type</a:t>
            </a:r>
          </a:p>
          <a:p>
            <a:pPr>
              <a:buNone/>
              <a:tabLst>
                <a:tab pos="859631" algn="l"/>
                <a:tab pos="1418035" algn="l"/>
              </a:tabLst>
            </a:pPr>
            <a:r>
              <a:rPr lang="en-US" altLang="en-US" sz="600" dirty="0"/>
              <a:t> </a:t>
            </a:r>
          </a:p>
          <a:p>
            <a:pPr lvl="1">
              <a:buNone/>
              <a:tabLst>
                <a:tab pos="859631" algn="l"/>
                <a:tab pos="1418035" algn="l"/>
              </a:tabLst>
            </a:pPr>
            <a:r>
              <a:rPr lang="en-US" altLang="en-US" b="1" dirty="0"/>
              <a:t>		create type </a:t>
            </a:r>
            <a:r>
              <a:rPr lang="en-US" altLang="en-US" i="1" dirty="0"/>
              <a:t>Dollars</a:t>
            </a:r>
            <a:r>
              <a:rPr lang="en-US" altLang="en-US" b="1" dirty="0"/>
              <a:t> as numeric (12,2) final </a:t>
            </a:r>
            <a:br>
              <a:rPr lang="en-US" altLang="en-US" b="1" dirty="0"/>
            </a:br>
            <a:r>
              <a:rPr lang="en-US" altLang="en-US" sz="600" b="1" dirty="0"/>
              <a:t> </a:t>
            </a:r>
            <a:endParaRPr lang="en-US" altLang="en-US" sz="600" dirty="0"/>
          </a:p>
          <a:p>
            <a:pPr>
              <a:tabLst>
                <a:tab pos="859631" algn="l"/>
                <a:tab pos="1418035" algn="l"/>
              </a:tabLst>
            </a:pPr>
            <a:r>
              <a:rPr lang="en-US" altLang="en-US" dirty="0"/>
              <a:t>Example:</a:t>
            </a:r>
          </a:p>
          <a:p>
            <a:pPr>
              <a:buNone/>
              <a:tabLst>
                <a:tab pos="859631" algn="l"/>
                <a:tab pos="1418035" algn="l"/>
              </a:tabLst>
            </a:pPr>
            <a:r>
              <a:rPr lang="en-US" altLang="en-US" b="1" dirty="0"/>
              <a:t>               create table </a:t>
            </a:r>
            <a:r>
              <a:rPr lang="en-US" altLang="en-US" i="1" dirty="0"/>
              <a:t>department</a:t>
            </a:r>
            <a:br>
              <a:rPr lang="en-US" altLang="en-US" i="1" dirty="0"/>
            </a:br>
            <a:r>
              <a:rPr lang="en-US" altLang="en-US" i="1" dirty="0"/>
              <a:t>          </a:t>
            </a:r>
            <a:r>
              <a:rPr lang="en-US" altLang="en-US" dirty="0"/>
              <a:t>(</a:t>
            </a:r>
            <a:r>
              <a:rPr lang="en-US" altLang="en-US" i="1" dirty="0"/>
              <a:t>dept_name </a:t>
            </a:r>
            <a:r>
              <a:rPr lang="en-US" altLang="en-US" b="1" dirty="0" err="1"/>
              <a:t>varchar</a:t>
            </a:r>
            <a:r>
              <a:rPr lang="en-US" altLang="en-US" b="1" dirty="0"/>
              <a:t> </a:t>
            </a:r>
            <a:r>
              <a:rPr lang="en-US" altLang="en-US" dirty="0"/>
              <a:t>(20),</a:t>
            </a:r>
            <a:br>
              <a:rPr lang="en-US" altLang="en-US" dirty="0"/>
            </a:br>
            <a:r>
              <a:rPr lang="en-US" altLang="en-US" dirty="0"/>
              <a:t>          </a:t>
            </a:r>
            <a:r>
              <a:rPr lang="en-US" altLang="en-US" i="1" dirty="0"/>
              <a:t>building </a:t>
            </a:r>
            <a:r>
              <a:rPr lang="en-US" altLang="en-US" b="1" dirty="0" err="1"/>
              <a:t>varchar</a:t>
            </a:r>
            <a:r>
              <a:rPr lang="en-US" altLang="en-US" b="1" dirty="0"/>
              <a:t> </a:t>
            </a:r>
            <a:r>
              <a:rPr lang="en-US" altLang="en-US" dirty="0"/>
              <a:t>(15),</a:t>
            </a:r>
            <a:br>
              <a:rPr lang="en-US" altLang="en-US" dirty="0"/>
            </a:br>
            <a:r>
              <a:rPr lang="en-US" altLang="en-US" dirty="0"/>
              <a:t>          </a:t>
            </a:r>
            <a:r>
              <a:rPr lang="en-US" altLang="en-US" i="1" dirty="0"/>
              <a:t>budget Dollars</a:t>
            </a:r>
            <a:r>
              <a:rPr lang="en-US" altLang="en-US" dirty="0"/>
              <a:t>);</a:t>
            </a:r>
          </a:p>
        </p:txBody>
      </p:sp>
    </p:spTree>
    <p:extLst>
      <p:ext uri="{BB962C8B-B14F-4D97-AF65-F5344CB8AC3E}">
        <p14:creationId xmlns:p14="http://schemas.microsoft.com/office/powerpoint/2010/main" val="299389689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818" name="Rectangle 2"/>
          <p:cNvSpPr>
            <a:spLocks noGrp="1" noChangeArrowheads="1"/>
          </p:cNvSpPr>
          <p:nvPr>
            <p:ph type="title"/>
          </p:nvPr>
        </p:nvSpPr>
        <p:spPr>
          <a:xfrm>
            <a:off x="1719263" y="133226"/>
            <a:ext cx="6057900" cy="457200"/>
          </a:xfrm>
        </p:spPr>
        <p:txBody>
          <a:bodyPr/>
          <a:lstStyle/>
          <a:p>
            <a:pPr>
              <a:defRPr/>
            </a:pPr>
            <a:r>
              <a:rPr lang="en-US" dirty="0">
                <a:ea typeface="+mj-ea"/>
              </a:rPr>
              <a:t>Domains</a:t>
            </a:r>
          </a:p>
        </p:txBody>
      </p:sp>
      <p:sp>
        <p:nvSpPr>
          <p:cNvPr id="75779" name="Rectangle 3"/>
          <p:cNvSpPr>
            <a:spLocks noGrp="1" noChangeArrowheads="1"/>
          </p:cNvSpPr>
          <p:nvPr>
            <p:ph type="body" idx="1"/>
          </p:nvPr>
        </p:nvSpPr>
        <p:spPr>
          <a:xfrm>
            <a:off x="1719264" y="825625"/>
            <a:ext cx="5275898" cy="3779669"/>
          </a:xfrm>
        </p:spPr>
        <p:txBody>
          <a:bodyPr/>
          <a:lstStyle/>
          <a:p>
            <a:r>
              <a:rPr lang="en-US" altLang="en-US" b="1" dirty="0">
                <a:solidFill>
                  <a:srgbClr val="002060"/>
                </a:solidFill>
              </a:rPr>
              <a:t>create domain</a:t>
            </a:r>
            <a:r>
              <a:rPr lang="en-US" altLang="en-US" dirty="0">
                <a:solidFill>
                  <a:srgbClr val="002060"/>
                </a:solidFill>
              </a:rPr>
              <a:t> </a:t>
            </a:r>
            <a:r>
              <a:rPr lang="en-US" altLang="en-US" dirty="0"/>
              <a:t>construct in SQL-92 creates user-defined domain types</a:t>
            </a:r>
          </a:p>
          <a:p>
            <a:pPr>
              <a:buFont typeface="Monotype Sorts" charset="2"/>
              <a:buNone/>
            </a:pPr>
            <a:r>
              <a:rPr lang="en-US" altLang="en-US" sz="600" dirty="0"/>
              <a:t> </a:t>
            </a:r>
          </a:p>
          <a:p>
            <a:pPr lvl="1">
              <a:buFont typeface="Monotype Sorts" charset="2"/>
              <a:buNone/>
            </a:pPr>
            <a:r>
              <a:rPr lang="en-US" altLang="en-US" b="1" dirty="0"/>
              <a:t>		create domain </a:t>
            </a:r>
            <a:r>
              <a:rPr lang="en-US" altLang="en-US" i="1" dirty="0" err="1"/>
              <a:t>person_name</a:t>
            </a:r>
            <a:r>
              <a:rPr lang="en-US" altLang="en-US" i="1" dirty="0"/>
              <a:t> </a:t>
            </a:r>
            <a:r>
              <a:rPr lang="en-US" altLang="en-US" b="1" dirty="0"/>
              <a:t>char</a:t>
            </a:r>
            <a:r>
              <a:rPr lang="en-US" altLang="en-US" dirty="0"/>
              <a:t>(20) </a:t>
            </a:r>
            <a:r>
              <a:rPr lang="en-US" altLang="en-US" b="1" dirty="0"/>
              <a:t>not null</a:t>
            </a:r>
          </a:p>
          <a:p>
            <a:pPr lvl="1">
              <a:buFont typeface="Monotype Sorts" charset="2"/>
              <a:buNone/>
            </a:pPr>
            <a:r>
              <a:rPr lang="en-US" altLang="en-US" sz="600" dirty="0"/>
              <a:t> </a:t>
            </a:r>
          </a:p>
          <a:p>
            <a:r>
              <a:rPr lang="en-US" altLang="en-US" dirty="0"/>
              <a:t>Types and domains are similar.  Domains can have constraints, such as </a:t>
            </a:r>
            <a:r>
              <a:rPr lang="en-US" altLang="en-US" b="1" dirty="0"/>
              <a:t>not null</a:t>
            </a:r>
            <a:r>
              <a:rPr lang="en-US" altLang="en-US" dirty="0"/>
              <a:t>, specified on them.</a:t>
            </a:r>
          </a:p>
          <a:p>
            <a:r>
              <a:rPr lang="en-US" altLang="en-US" dirty="0"/>
              <a:t>Example:</a:t>
            </a:r>
            <a:endParaRPr lang="en-US" altLang="en-US" b="1" dirty="0"/>
          </a:p>
          <a:p>
            <a:pPr>
              <a:buNone/>
            </a:pPr>
            <a:r>
              <a:rPr lang="en-US" altLang="en-US" b="1" dirty="0"/>
              <a:t>        create domain </a:t>
            </a:r>
            <a:r>
              <a:rPr lang="en-US" altLang="en-US" i="1" dirty="0" err="1"/>
              <a:t>degree_level</a:t>
            </a:r>
            <a:r>
              <a:rPr lang="en-US" altLang="en-US" i="1" dirty="0"/>
              <a:t> </a:t>
            </a:r>
            <a:r>
              <a:rPr lang="en-US" altLang="en-US" b="1" dirty="0"/>
              <a:t>varchar</a:t>
            </a:r>
            <a:r>
              <a:rPr lang="en-US" altLang="en-US" dirty="0"/>
              <a:t>(10)</a:t>
            </a:r>
            <a:br>
              <a:rPr lang="en-US" altLang="en-US" dirty="0"/>
            </a:br>
            <a:r>
              <a:rPr lang="en-US" altLang="en-US" dirty="0"/>
              <a:t>       </a:t>
            </a:r>
            <a:r>
              <a:rPr lang="en-US" altLang="en-US" b="1" dirty="0"/>
              <a:t>constraint </a:t>
            </a:r>
            <a:r>
              <a:rPr lang="en-US" altLang="en-US" i="1" dirty="0" err="1"/>
              <a:t>degree_level_test</a:t>
            </a:r>
            <a:br>
              <a:rPr lang="en-US" altLang="en-US" i="1" dirty="0"/>
            </a:br>
            <a:r>
              <a:rPr lang="en-US" altLang="en-US" i="1" dirty="0"/>
              <a:t>            </a:t>
            </a:r>
            <a:r>
              <a:rPr lang="en-US" altLang="en-US" b="1" dirty="0"/>
              <a:t>check </a:t>
            </a:r>
            <a:r>
              <a:rPr lang="en-US" altLang="en-US" dirty="0"/>
              <a:t>(</a:t>
            </a:r>
            <a:r>
              <a:rPr lang="en-US" altLang="en-US" b="1" dirty="0"/>
              <a:t>value in </a:t>
            </a:r>
            <a:r>
              <a:rPr lang="en-US" altLang="en-US" dirty="0"/>
              <a:t>('Bachelors', 'Masters', 'Doctorate'));</a:t>
            </a:r>
          </a:p>
          <a:p>
            <a:endParaRPr lang="en-US" altLang="en-US" dirty="0"/>
          </a:p>
        </p:txBody>
      </p:sp>
    </p:spTree>
    <p:extLst>
      <p:ext uri="{BB962C8B-B14F-4D97-AF65-F5344CB8AC3E}">
        <p14:creationId xmlns:p14="http://schemas.microsoft.com/office/powerpoint/2010/main" val="26113768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80AA8176-7710-724C-B3E6-D8EBDB2121B0}"/>
              </a:ext>
            </a:extLst>
          </p:cNvPr>
          <p:cNvSpPr>
            <a:spLocks noGrp="1"/>
          </p:cNvSpPr>
          <p:nvPr>
            <p:ph idx="1"/>
          </p:nvPr>
        </p:nvSpPr>
        <p:spPr/>
        <p:txBody>
          <a:bodyPr/>
          <a:lstStyle/>
          <a:p>
            <a:r>
              <a:rPr lang="en-US" dirty="0"/>
              <a:t>OHs  and HW schedule.</a:t>
            </a:r>
          </a:p>
          <a:p>
            <a:r>
              <a:rPr lang="en-US" dirty="0"/>
              <a:t>Comments and insights related to homework 2-B and HW3 (coming):</a:t>
            </a:r>
          </a:p>
          <a:p>
            <a:pPr lvl="1"/>
            <a:r>
              <a:rPr lang="en-US" dirty="0"/>
              <a:t>Web application SW architecture.</a:t>
            </a:r>
          </a:p>
          <a:p>
            <a:pPr lvl="1"/>
            <a:r>
              <a:rPr lang="en-US" dirty="0"/>
              <a:t>SQL vs Pandas, Cursors</a:t>
            </a:r>
          </a:p>
          <a:p>
            <a:r>
              <a:rPr lang="en-US" dirty="0"/>
              <a:t>Codd’s Rules.</a:t>
            </a:r>
          </a:p>
          <a:p>
            <a:r>
              <a:rPr lang="en-US" dirty="0"/>
              <a:t>Integrity constraints.</a:t>
            </a:r>
          </a:p>
          <a:p>
            <a:r>
              <a:rPr lang="en-US" dirty="0"/>
              <a:t>Indexes.</a:t>
            </a:r>
          </a:p>
          <a:p>
            <a:r>
              <a:rPr lang="en-US" dirty="0"/>
              <a:t>Functions, procedures and triggers.</a:t>
            </a:r>
          </a:p>
          <a:p>
            <a:r>
              <a:rPr lang="en-US" dirty="0"/>
              <a:t>Some advanced ER concepts.</a:t>
            </a:r>
          </a:p>
          <a:p>
            <a:r>
              <a:rPr lang="en-US" dirty="0"/>
              <a:t>Worked example.</a:t>
            </a:r>
          </a:p>
          <a:p>
            <a:pPr lvl="1"/>
            <a:endParaRPr lang="en-US" dirty="0"/>
          </a:p>
        </p:txBody>
      </p:sp>
      <p:sp>
        <p:nvSpPr>
          <p:cNvPr id="3" name="Title 2">
            <a:extLst>
              <a:ext uri="{FF2B5EF4-FFF2-40B4-BE49-F238E27FC236}">
                <a16:creationId xmlns:a16="http://schemas.microsoft.com/office/drawing/2014/main" id="{41CAA0AF-B5CC-C341-AB73-2238F0464E3B}"/>
              </a:ext>
            </a:extLst>
          </p:cNvPr>
          <p:cNvSpPr>
            <a:spLocks noGrp="1"/>
          </p:cNvSpPr>
          <p:nvPr>
            <p:ph type="title"/>
          </p:nvPr>
        </p:nvSpPr>
        <p:spPr/>
        <p:txBody>
          <a:bodyPr/>
          <a:lstStyle/>
          <a:p>
            <a:r>
              <a:rPr lang="en-US" dirty="0"/>
              <a:t>Contents</a:t>
            </a:r>
          </a:p>
        </p:txBody>
      </p:sp>
    </p:spTree>
    <p:extLst>
      <p:ext uri="{BB962C8B-B14F-4D97-AF65-F5344CB8AC3E}">
        <p14:creationId xmlns:p14="http://schemas.microsoft.com/office/powerpoint/2010/main" val="383056033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Indexes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30</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9049726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Index Creation</a:t>
            </a:r>
          </a:p>
        </p:txBody>
      </p:sp>
      <p:sp>
        <p:nvSpPr>
          <p:cNvPr id="72707" name="Rectangle 3"/>
          <p:cNvSpPr>
            <a:spLocks noGrp="1" noChangeArrowheads="1"/>
          </p:cNvSpPr>
          <p:nvPr>
            <p:ph type="body" idx="1"/>
          </p:nvPr>
        </p:nvSpPr>
        <p:spPr>
          <a:xfrm>
            <a:off x="1719263" y="820343"/>
            <a:ext cx="5729102" cy="3084146"/>
          </a:xfrm>
        </p:spPr>
        <p:txBody>
          <a:bodyPr/>
          <a:lstStyle/>
          <a:p>
            <a:r>
              <a:rPr lang="en-US" altLang="en-US" dirty="0"/>
              <a:t>Many queries reference only a small proportion of the records in a table. </a:t>
            </a:r>
          </a:p>
          <a:p>
            <a:r>
              <a:rPr lang="en-US" altLang="en-US" dirty="0"/>
              <a:t>It is inefficient for the system to read every record to find  a record with  particular value</a:t>
            </a:r>
          </a:p>
          <a:p>
            <a:r>
              <a:rPr lang="en-US" altLang="en-US" dirty="0"/>
              <a:t>An </a:t>
            </a:r>
            <a:r>
              <a:rPr lang="en-US" altLang="en-US" b="1" dirty="0">
                <a:solidFill>
                  <a:srgbClr val="002060"/>
                </a:solidFill>
              </a:rPr>
              <a:t>index</a:t>
            </a:r>
            <a:r>
              <a:rPr lang="en-US" altLang="en-US" dirty="0"/>
              <a:t> on an attribute of a relation is a data structure that allows the database system to find those tuples in the relation that have a specified value for that attribute efficiently, without scanning through all the tuples of the relation.</a:t>
            </a:r>
          </a:p>
          <a:p>
            <a:r>
              <a:rPr lang="en-US" altLang="en-US" dirty="0"/>
              <a:t>We create an index with the </a:t>
            </a:r>
            <a:r>
              <a:rPr lang="en-US" altLang="en-US" b="1" dirty="0"/>
              <a:t>create index </a:t>
            </a:r>
            <a:r>
              <a:rPr lang="en-US" altLang="en-US" dirty="0"/>
              <a:t>command</a:t>
            </a:r>
          </a:p>
          <a:p>
            <a:pPr>
              <a:buNone/>
            </a:pPr>
            <a:r>
              <a:rPr lang="en-US" altLang="en-US" dirty="0"/>
              <a:t>         </a:t>
            </a:r>
            <a:r>
              <a:rPr lang="en-US" altLang="en-US" b="1" dirty="0"/>
              <a:t>create index </a:t>
            </a:r>
            <a:r>
              <a:rPr lang="en-US" altLang="en-US" dirty="0"/>
              <a:t>&lt;name&gt; </a:t>
            </a:r>
            <a:r>
              <a:rPr lang="en-US" altLang="en-US" b="1" dirty="0"/>
              <a:t>on </a:t>
            </a:r>
            <a:r>
              <a:rPr lang="en-US" altLang="en-US" dirty="0"/>
              <a:t>&lt;relation-name&gt; (attribute);</a:t>
            </a:r>
          </a:p>
        </p:txBody>
      </p:sp>
    </p:spTree>
    <p:extLst>
      <p:ext uri="{BB962C8B-B14F-4D97-AF65-F5344CB8AC3E}">
        <p14:creationId xmlns:p14="http://schemas.microsoft.com/office/powerpoint/2010/main" val="215195754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Index Creation Example</a:t>
            </a:r>
          </a:p>
        </p:txBody>
      </p:sp>
      <p:sp>
        <p:nvSpPr>
          <p:cNvPr id="72707" name="Rectangle 3"/>
          <p:cNvSpPr>
            <a:spLocks noGrp="1" noChangeArrowheads="1"/>
          </p:cNvSpPr>
          <p:nvPr>
            <p:ph type="body" idx="1"/>
          </p:nvPr>
        </p:nvSpPr>
        <p:spPr>
          <a:xfrm>
            <a:off x="1719263" y="820342"/>
            <a:ext cx="5623370" cy="3422475"/>
          </a:xfrm>
        </p:spPr>
        <p:txBody>
          <a:bodyPr/>
          <a:lstStyle/>
          <a:p>
            <a:r>
              <a:rPr lang="en-US" altLang="en-US" b="1" dirty="0"/>
              <a:t>create table </a:t>
            </a:r>
            <a:r>
              <a:rPr lang="en-US" altLang="en-US" i="1" dirty="0"/>
              <a:t>student	</a:t>
            </a:r>
            <a:br>
              <a:rPr lang="en-US" altLang="en-US" i="1" dirty="0"/>
            </a:br>
            <a:r>
              <a:rPr lang="en-US" altLang="en-US" dirty="0"/>
              <a:t>(</a:t>
            </a:r>
            <a:r>
              <a:rPr lang="en-US" altLang="en-US" i="1" dirty="0"/>
              <a:t>ID </a:t>
            </a:r>
            <a:r>
              <a:rPr lang="en-US" altLang="en-US" b="1" dirty="0" err="1"/>
              <a:t>varchar</a:t>
            </a:r>
            <a:r>
              <a:rPr lang="en-US" altLang="en-US" b="1" dirty="0"/>
              <a:t> </a:t>
            </a:r>
            <a:r>
              <a:rPr lang="en-US" altLang="en-US" dirty="0"/>
              <a:t>(5),</a:t>
            </a:r>
            <a:br>
              <a:rPr lang="en-US" altLang="en-US" dirty="0"/>
            </a:br>
            <a:r>
              <a:rPr lang="en-US" altLang="en-US" i="1" dirty="0"/>
              <a:t>name </a:t>
            </a:r>
            <a:r>
              <a:rPr lang="en-US" altLang="en-US" b="1" dirty="0" err="1"/>
              <a:t>varchar</a:t>
            </a:r>
            <a:r>
              <a:rPr lang="en-US" altLang="en-US" b="1" dirty="0"/>
              <a:t> </a:t>
            </a:r>
            <a:r>
              <a:rPr lang="en-US" altLang="en-US" dirty="0"/>
              <a:t>(20) </a:t>
            </a:r>
            <a:r>
              <a:rPr lang="en-US" altLang="en-US" b="1" dirty="0"/>
              <a:t>not null</a:t>
            </a:r>
            <a:r>
              <a:rPr lang="en-US" altLang="en-US" dirty="0"/>
              <a:t>,</a:t>
            </a:r>
            <a:br>
              <a:rPr lang="en-US" altLang="en-US" dirty="0"/>
            </a:br>
            <a:r>
              <a:rPr lang="en-US" altLang="en-US" i="1" dirty="0"/>
              <a:t>dept_name </a:t>
            </a:r>
            <a:r>
              <a:rPr lang="en-US" altLang="en-US" b="1" dirty="0" err="1"/>
              <a:t>varchar</a:t>
            </a:r>
            <a:r>
              <a:rPr lang="en-US" altLang="en-US" b="1" dirty="0"/>
              <a:t> </a:t>
            </a:r>
            <a:r>
              <a:rPr lang="en-US" altLang="en-US" dirty="0"/>
              <a:t>(20),</a:t>
            </a:r>
            <a:br>
              <a:rPr lang="en-US" altLang="en-US" dirty="0"/>
            </a:br>
            <a:r>
              <a:rPr lang="en-US" altLang="en-US" i="1" dirty="0"/>
              <a:t>tot_cred </a:t>
            </a:r>
            <a:r>
              <a:rPr lang="en-US" altLang="en-US" b="1" dirty="0"/>
              <a:t>numeric </a:t>
            </a:r>
            <a:r>
              <a:rPr lang="en-US" altLang="en-US" dirty="0"/>
              <a:t>(3,0) </a:t>
            </a:r>
            <a:r>
              <a:rPr lang="en-US" altLang="en-US" b="1" dirty="0"/>
              <a:t>default </a:t>
            </a:r>
            <a:r>
              <a:rPr lang="en-US" altLang="en-US" dirty="0"/>
              <a:t>0,</a:t>
            </a:r>
            <a:br>
              <a:rPr lang="en-US" altLang="en-US" dirty="0"/>
            </a:br>
            <a:r>
              <a:rPr lang="en-US" altLang="en-US" b="1" dirty="0"/>
              <a:t>primary key </a:t>
            </a:r>
            <a:r>
              <a:rPr lang="en-US" altLang="en-US" dirty="0"/>
              <a:t>(</a:t>
            </a:r>
            <a:r>
              <a:rPr lang="en-US" altLang="en-US" i="1" dirty="0"/>
              <a:t>ID</a:t>
            </a:r>
            <a:r>
              <a:rPr lang="en-US" altLang="en-US" dirty="0"/>
              <a:t>))</a:t>
            </a:r>
          </a:p>
          <a:p>
            <a:r>
              <a:rPr lang="en-US" altLang="en-US" b="1" dirty="0"/>
              <a:t>create index </a:t>
            </a:r>
            <a:r>
              <a:rPr lang="en-US" altLang="en-US" i="1" dirty="0" err="1"/>
              <a:t>studentID_index</a:t>
            </a:r>
            <a:r>
              <a:rPr lang="en-US" altLang="en-US" i="1" dirty="0"/>
              <a:t> </a:t>
            </a:r>
            <a:r>
              <a:rPr lang="en-US" altLang="en-US" b="1" dirty="0"/>
              <a:t>on </a:t>
            </a:r>
            <a:r>
              <a:rPr lang="en-US" altLang="en-US" i="1" dirty="0"/>
              <a:t>student</a:t>
            </a:r>
            <a:r>
              <a:rPr lang="en-US" altLang="en-US" dirty="0"/>
              <a:t>(</a:t>
            </a:r>
            <a:r>
              <a:rPr lang="en-US" altLang="en-US" i="1" dirty="0"/>
              <a:t>ID</a:t>
            </a:r>
            <a:r>
              <a:rPr lang="en-US" altLang="en-US" dirty="0"/>
              <a:t>)</a:t>
            </a:r>
          </a:p>
          <a:p>
            <a:r>
              <a:rPr lang="en-US" altLang="en-US" dirty="0"/>
              <a:t>The query:</a:t>
            </a:r>
          </a:p>
          <a:p>
            <a:pPr>
              <a:buNone/>
            </a:pPr>
            <a:r>
              <a:rPr lang="en-US" altLang="en-US" b="1" dirty="0"/>
              <a:t>            select * </a:t>
            </a:r>
            <a:br>
              <a:rPr lang="en-US" altLang="en-US" b="1" dirty="0"/>
            </a:br>
            <a:r>
              <a:rPr lang="en-US" altLang="en-US" b="1" dirty="0"/>
              <a:t>       from </a:t>
            </a:r>
            <a:r>
              <a:rPr lang="en-US" altLang="en-US" dirty="0"/>
              <a:t> </a:t>
            </a:r>
            <a:r>
              <a:rPr lang="en-US" altLang="en-US" i="1" dirty="0"/>
              <a:t>student</a:t>
            </a:r>
            <a:br>
              <a:rPr lang="en-US" altLang="en-US" i="1" dirty="0"/>
            </a:br>
            <a:r>
              <a:rPr lang="en-US" altLang="en-US" i="1" dirty="0"/>
              <a:t>       </a:t>
            </a:r>
            <a:r>
              <a:rPr lang="en-US" altLang="en-US" b="1" dirty="0"/>
              <a:t>where </a:t>
            </a:r>
            <a:r>
              <a:rPr lang="en-US" altLang="en-US" i="1" dirty="0"/>
              <a:t> ID = </a:t>
            </a:r>
            <a:r>
              <a:rPr lang="en-US" altLang="en-US" dirty="0"/>
              <a:t>'12345'</a:t>
            </a:r>
          </a:p>
          <a:p>
            <a:pPr>
              <a:buNone/>
            </a:pPr>
            <a:r>
              <a:rPr lang="en-US" altLang="en-US" dirty="0"/>
              <a:t>     can be executed by using the index to find the required record,  without looking at all records of </a:t>
            </a:r>
            <a:r>
              <a:rPr lang="en-US" altLang="en-US" i="1" dirty="0"/>
              <a:t>student</a:t>
            </a:r>
            <a:endParaRPr lang="en-US" altLang="en-US" dirty="0"/>
          </a:p>
        </p:txBody>
      </p:sp>
    </p:spTree>
    <p:extLst>
      <p:ext uri="{BB962C8B-B14F-4D97-AF65-F5344CB8AC3E}">
        <p14:creationId xmlns:p14="http://schemas.microsoft.com/office/powerpoint/2010/main" val="30182922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5FA490C-84CE-F24B-8591-05E753A77EDC}"/>
              </a:ext>
            </a:extLst>
          </p:cNvPr>
          <p:cNvSpPr>
            <a:spLocks noGrp="1"/>
          </p:cNvSpPr>
          <p:nvPr>
            <p:ph idx="1"/>
          </p:nvPr>
        </p:nvSpPr>
        <p:spPr/>
        <p:txBody>
          <a:bodyPr/>
          <a:lstStyle/>
          <a:p>
            <a:r>
              <a:rPr lang="en-US" dirty="0"/>
              <a:t>Primary</a:t>
            </a:r>
          </a:p>
          <a:p>
            <a:r>
              <a:rPr lang="en-US" dirty="0"/>
              <a:t>Unique</a:t>
            </a:r>
          </a:p>
          <a:p>
            <a:r>
              <a:rPr lang="en-US" dirty="0"/>
              <a:t>Unique and Not Null</a:t>
            </a:r>
          </a:p>
          <a:p>
            <a:r>
              <a:rPr lang="en-US" dirty="0"/>
              <a:t>Index</a:t>
            </a:r>
          </a:p>
        </p:txBody>
      </p:sp>
      <p:sp>
        <p:nvSpPr>
          <p:cNvPr id="3" name="Title 2">
            <a:extLst>
              <a:ext uri="{FF2B5EF4-FFF2-40B4-BE49-F238E27FC236}">
                <a16:creationId xmlns:a16="http://schemas.microsoft.com/office/drawing/2014/main" id="{A27D7CD0-ADCD-4B42-BF84-C89ABE852BA8}"/>
              </a:ext>
            </a:extLst>
          </p:cNvPr>
          <p:cNvSpPr>
            <a:spLocks noGrp="1"/>
          </p:cNvSpPr>
          <p:nvPr>
            <p:ph type="title"/>
          </p:nvPr>
        </p:nvSpPr>
        <p:spPr/>
        <p:txBody>
          <a:bodyPr/>
          <a:lstStyle/>
          <a:p>
            <a:r>
              <a:rPr lang="en-US" dirty="0"/>
              <a:t>Let’s Practice</a:t>
            </a:r>
          </a:p>
        </p:txBody>
      </p:sp>
    </p:spTree>
    <p:extLst>
      <p:ext uri="{BB962C8B-B14F-4D97-AF65-F5344CB8AC3E}">
        <p14:creationId xmlns:p14="http://schemas.microsoft.com/office/powerpoint/2010/main" val="423221472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Functions, Procedures, Triggers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8A631F77-AB62-3242-B8AF-FE8C129748B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34</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0925818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Concepts</a:t>
            </a:r>
          </a:p>
        </p:txBody>
      </p:sp>
      <p:sp>
        <p:nvSpPr>
          <p:cNvPr id="8" name="TextBox 11">
            <a:extLst>
              <a:ext uri="{FF2B5EF4-FFF2-40B4-BE49-F238E27FC236}">
                <a16:creationId xmlns:a16="http://schemas.microsoft.com/office/drawing/2014/main" id="{604A9E0B-BE8C-E248-8061-50936971956B}"/>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35</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44461921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186"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Functions and Procedures</a:t>
            </a:r>
          </a:p>
        </p:txBody>
      </p:sp>
      <p:sp>
        <p:nvSpPr>
          <p:cNvPr id="34819" name="Rectangle 3"/>
          <p:cNvSpPr>
            <a:spLocks noGrp="1" noChangeArrowheads="1"/>
          </p:cNvSpPr>
          <p:nvPr>
            <p:ph type="body" idx="1"/>
          </p:nvPr>
        </p:nvSpPr>
        <p:spPr>
          <a:xfrm>
            <a:off x="1719263" y="851297"/>
            <a:ext cx="5769052" cy="3657600"/>
          </a:xfrm>
        </p:spPr>
        <p:txBody>
          <a:bodyPr/>
          <a:lstStyle/>
          <a:p>
            <a:r>
              <a:rPr lang="en-US" altLang="en-US" dirty="0"/>
              <a:t>Functions and procedures allow  “business logic”  to be stored in the database and executed from SQL statements.</a:t>
            </a:r>
          </a:p>
          <a:p>
            <a:r>
              <a:rPr lang="en-US" altLang="en-US" dirty="0"/>
              <a:t>These can be defined either by the procedural component of SQL or  by an external programming language such as Java, C, or C++.</a:t>
            </a:r>
          </a:p>
          <a:p>
            <a:r>
              <a:rPr lang="en-US" altLang="en-US" dirty="0"/>
              <a:t>The syntax we present here is defined by the SQL standard.</a:t>
            </a:r>
          </a:p>
          <a:p>
            <a:pPr lvl="1"/>
            <a:r>
              <a:rPr lang="en-US" altLang="en-US" dirty="0">
                <a:ea typeface="ＭＳ Ｐゴシック" panose="020B0600070205080204" pitchFamily="34" charset="-128"/>
              </a:rPr>
              <a:t>Most databases implement nonstandard versions of this syntax.</a:t>
            </a:r>
          </a:p>
          <a:p>
            <a:endParaRPr lang="en-US" altLang="en-US" dirty="0"/>
          </a:p>
        </p:txBody>
      </p:sp>
      <p:sp>
        <p:nvSpPr>
          <p:cNvPr id="2" name="TextBox 1">
            <a:extLst>
              <a:ext uri="{FF2B5EF4-FFF2-40B4-BE49-F238E27FC236}">
                <a16:creationId xmlns:a16="http://schemas.microsoft.com/office/drawing/2014/main" id="{950AC113-F318-1B47-B21B-7CEF3D27F46D}"/>
              </a:ext>
            </a:extLst>
          </p:cNvPr>
          <p:cNvSpPr txBox="1"/>
          <p:nvPr/>
        </p:nvSpPr>
        <p:spPr>
          <a:xfrm>
            <a:off x="381000" y="2477572"/>
            <a:ext cx="7246792" cy="2031325"/>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programming language, runtime and tools for functions, procedures</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and triggers are not easy to use.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My view is that calling external functions is an anti-pattern (bad idea).</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External code degrades the reliability, security and performance of</a:t>
            </a:r>
            <a:b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database.</a:t>
            </a:r>
          </a:p>
          <a:p>
            <a:pPr marL="742950" marR="0" lvl="1"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Databases are often mission critical and the heart of environments.</a:t>
            </a:r>
          </a:p>
        </p:txBody>
      </p:sp>
    </p:spTree>
    <p:extLst>
      <p:ext uri="{BB962C8B-B14F-4D97-AF65-F5344CB8AC3E}">
        <p14:creationId xmlns:p14="http://schemas.microsoft.com/office/powerpoint/2010/main" val="255122063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sz="1800" dirty="0">
                <a:effectLst>
                  <a:outerShdw blurRad="38100" dist="38100" dir="2700000" algn="tl">
                    <a:srgbClr val="C0C0C0"/>
                  </a:outerShdw>
                </a:effectLst>
              </a:rPr>
              <a:t>Language Constructs for Procedures &amp; Functions</a:t>
            </a:r>
          </a:p>
        </p:txBody>
      </p:sp>
      <p:sp>
        <p:nvSpPr>
          <p:cNvPr id="7170" name="Rectangle 3"/>
          <p:cNvSpPr>
            <a:spLocks noGrp="1" noChangeArrowheads="1"/>
          </p:cNvSpPr>
          <p:nvPr>
            <p:ph idx="1"/>
          </p:nvPr>
        </p:nvSpPr>
        <p:spPr>
          <a:xfrm>
            <a:off x="1719263" y="820342"/>
            <a:ext cx="5795685" cy="3806249"/>
          </a:xfrm>
        </p:spPr>
        <p:txBody>
          <a:bodyPr vert="horz" wrap="square" lIns="68580" tIns="45720" rIns="91440" bIns="45720" numCol="1" anchor="t" anchorCtr="0" compatLnSpc="1">
            <a:prstTxWarp prst="textNoShape">
              <a:avLst/>
            </a:prstTxWarp>
          </a:bodyPr>
          <a:lstStyle/>
          <a:p>
            <a:pPr>
              <a:defRPr/>
            </a:pPr>
            <a:r>
              <a:rPr lang="en-US" altLang="en-US" dirty="0"/>
              <a:t>SQL supports constructs that gives it almost all the power of a general-purpose programming language.</a:t>
            </a:r>
          </a:p>
          <a:p>
            <a:pPr lvl="1">
              <a:defRPr/>
            </a:pPr>
            <a:r>
              <a:rPr lang="en-US" altLang="en-US" dirty="0">
                <a:ea typeface="ＭＳ Ｐゴシック" pitchFamily="34" charset="-128"/>
              </a:rPr>
              <a:t>Warning: most database systems implement their own variant of the standard syntax below.</a:t>
            </a:r>
          </a:p>
          <a:p>
            <a:pPr>
              <a:defRPr/>
            </a:pPr>
            <a:r>
              <a:rPr lang="en-US" altLang="en-US" dirty="0"/>
              <a:t>Compound statement: </a:t>
            </a:r>
            <a:r>
              <a:rPr lang="en-US" altLang="en-US" b="1" dirty="0"/>
              <a:t>begin</a:t>
            </a:r>
            <a:r>
              <a:rPr lang="en-US" altLang="en-US" dirty="0"/>
              <a:t> … </a:t>
            </a:r>
            <a:r>
              <a:rPr lang="en-US" altLang="en-US" b="1" dirty="0"/>
              <a:t>end,</a:t>
            </a:r>
            <a:r>
              <a:rPr lang="en-US" altLang="en-US" dirty="0"/>
              <a:t> </a:t>
            </a:r>
          </a:p>
          <a:p>
            <a:pPr lvl="1">
              <a:defRPr/>
            </a:pPr>
            <a:r>
              <a:rPr lang="en-US" altLang="en-US" dirty="0">
                <a:ea typeface="ＭＳ Ｐゴシック" pitchFamily="34" charset="-128"/>
              </a:rPr>
              <a:t>May contain multiple SQL statements between </a:t>
            </a:r>
            <a:r>
              <a:rPr lang="en-US" altLang="en-US" b="1" dirty="0">
                <a:ea typeface="ＭＳ Ｐゴシック" pitchFamily="34" charset="-128"/>
              </a:rPr>
              <a:t>begin</a:t>
            </a:r>
            <a:r>
              <a:rPr lang="en-US" altLang="en-US" dirty="0">
                <a:ea typeface="ＭＳ Ｐゴシック" pitchFamily="34" charset="-128"/>
              </a:rPr>
              <a:t> and </a:t>
            </a:r>
            <a:r>
              <a:rPr lang="en-US" altLang="en-US" b="1" dirty="0">
                <a:ea typeface="ＭＳ Ｐゴシック" pitchFamily="34" charset="-128"/>
              </a:rPr>
              <a:t>end</a:t>
            </a:r>
            <a:r>
              <a:rPr lang="en-US" altLang="en-US" dirty="0">
                <a:ea typeface="ＭＳ Ｐゴシック" pitchFamily="34" charset="-128"/>
              </a:rPr>
              <a:t>.</a:t>
            </a:r>
          </a:p>
          <a:p>
            <a:pPr lvl="1">
              <a:defRPr/>
            </a:pPr>
            <a:r>
              <a:rPr lang="en-US" altLang="en-US" dirty="0">
                <a:ea typeface="ＭＳ Ｐゴシック" pitchFamily="34" charset="-128"/>
              </a:rPr>
              <a:t>Local variables can be declared within a compound statements</a:t>
            </a:r>
          </a:p>
          <a:p>
            <a:pPr>
              <a:defRPr/>
            </a:pPr>
            <a:r>
              <a:rPr lang="en-US" altLang="en-US" dirty="0"/>
              <a:t>While and repeat statements:</a:t>
            </a:r>
          </a:p>
          <a:p>
            <a:pPr lvl="1">
              <a:defRPr/>
            </a:pPr>
            <a:r>
              <a:rPr lang="en-US" altLang="en-US" dirty="0">
                <a:ea typeface="ＭＳ Ｐゴシック" pitchFamily="34" charset="-128"/>
              </a:rPr>
              <a:t>  </a:t>
            </a:r>
            <a:r>
              <a:rPr lang="en-US" altLang="en-US" b="1" dirty="0">
                <a:ea typeface="ＭＳ Ｐゴシック" pitchFamily="34" charset="-128"/>
              </a:rPr>
              <a:t>while</a:t>
            </a:r>
            <a:r>
              <a:rPr lang="en-US" altLang="en-US" dirty="0">
                <a:ea typeface="ＭＳ Ｐゴシック" pitchFamily="34" charset="-128"/>
              </a:rPr>
              <a:t> </a:t>
            </a:r>
            <a:r>
              <a:rPr lang="en-US" altLang="en-US" dirty="0" err="1">
                <a:ea typeface="ＭＳ Ｐゴシック" pitchFamily="34" charset="-128"/>
              </a:rPr>
              <a:t>boolean</a:t>
            </a:r>
            <a:r>
              <a:rPr lang="en-US" altLang="en-US" dirty="0">
                <a:ea typeface="ＭＳ Ｐゴシック" pitchFamily="34" charset="-128"/>
              </a:rPr>
              <a:t> expression  </a:t>
            </a:r>
            <a:r>
              <a:rPr lang="en-US" altLang="en-US" b="1" dirty="0">
                <a:ea typeface="ＭＳ Ｐゴシック" pitchFamily="34" charset="-128"/>
              </a:rPr>
              <a:t>do</a:t>
            </a:r>
          </a:p>
          <a:p>
            <a:pPr lvl="2">
              <a:lnSpc>
                <a:spcPct val="70000"/>
              </a:lnSpc>
              <a:buFont typeface="Webdings" panose="05030102010509060703" pitchFamily="18" charset="2"/>
              <a:buNone/>
              <a:defRPr/>
            </a:pPr>
            <a:r>
              <a:rPr lang="en-US" altLang="en-US" dirty="0">
                <a:ea typeface="ＭＳ Ｐゴシック" pitchFamily="34" charset="-128"/>
              </a:rPr>
              <a:t>           sequence of statements ;</a:t>
            </a:r>
          </a:p>
          <a:p>
            <a:pPr lvl="1">
              <a:lnSpc>
                <a:spcPct val="70000"/>
              </a:lnSpc>
              <a:buFont typeface="Monotype Sorts" charset="2"/>
              <a:buNone/>
              <a:defRPr/>
            </a:pPr>
            <a:r>
              <a:rPr lang="en-US" altLang="en-US" dirty="0">
                <a:ea typeface="ＭＳ Ｐゴシック" pitchFamily="34" charset="-128"/>
              </a:rPr>
              <a:t>		</a:t>
            </a:r>
            <a:r>
              <a:rPr lang="en-US" altLang="en-US" b="1" dirty="0">
                <a:ea typeface="ＭＳ Ｐゴシック" pitchFamily="34" charset="-128"/>
              </a:rPr>
              <a:t>end while</a:t>
            </a:r>
          </a:p>
          <a:p>
            <a:pPr lvl="1">
              <a:lnSpc>
                <a:spcPct val="70000"/>
              </a:lnSpc>
              <a:buFont typeface="Monotype Sorts" charset="2"/>
              <a:buNone/>
              <a:defRPr/>
            </a:pPr>
            <a:r>
              <a:rPr lang="en-US" altLang="en-US" sz="600" dirty="0">
                <a:ea typeface="ＭＳ Ｐゴシック" pitchFamily="34" charset="-128"/>
              </a:rPr>
              <a:t> </a:t>
            </a:r>
          </a:p>
          <a:p>
            <a:pPr lvl="1">
              <a:defRPr/>
            </a:pPr>
            <a:r>
              <a:rPr lang="en-US" altLang="en-US" dirty="0">
                <a:ea typeface="ＭＳ Ｐゴシック" pitchFamily="34" charset="-128"/>
              </a:rPr>
              <a:t> </a:t>
            </a:r>
            <a:r>
              <a:rPr lang="en-US" altLang="en-US" b="1" dirty="0">
                <a:ea typeface="ＭＳ Ｐゴシック" pitchFamily="34" charset="-128"/>
              </a:rPr>
              <a:t>repeat</a:t>
            </a:r>
          </a:p>
          <a:p>
            <a:pPr lvl="2">
              <a:lnSpc>
                <a:spcPct val="70000"/>
              </a:lnSpc>
              <a:buFont typeface="Monotype Sorts" charset="2"/>
              <a:buNone/>
              <a:defRPr/>
            </a:pPr>
            <a:r>
              <a:rPr lang="en-US" altLang="en-US" dirty="0">
                <a:ea typeface="ＭＳ Ｐゴシック" pitchFamily="34" charset="-128"/>
              </a:rPr>
              <a:t>         sequence of statements ;</a:t>
            </a:r>
          </a:p>
          <a:p>
            <a:pPr lvl="1">
              <a:lnSpc>
                <a:spcPct val="70000"/>
              </a:lnSpc>
              <a:buFont typeface="Monotype Sorts" charset="2"/>
              <a:buNone/>
              <a:defRPr/>
            </a:pPr>
            <a:r>
              <a:rPr lang="en-US" altLang="en-US" dirty="0">
                <a:ea typeface="ＭＳ Ｐゴシック" pitchFamily="34" charset="-128"/>
              </a:rPr>
              <a:t>		until </a:t>
            </a:r>
            <a:r>
              <a:rPr lang="en-US" altLang="en-US" dirty="0" err="1">
                <a:ea typeface="ＭＳ Ｐゴシック" pitchFamily="34" charset="-128"/>
              </a:rPr>
              <a:t>boolean</a:t>
            </a:r>
            <a:r>
              <a:rPr lang="en-US" altLang="en-US" dirty="0">
                <a:ea typeface="ＭＳ Ｐゴシック" pitchFamily="34" charset="-128"/>
              </a:rPr>
              <a:t> expression </a:t>
            </a:r>
          </a:p>
          <a:p>
            <a:pPr lvl="1">
              <a:lnSpc>
                <a:spcPct val="70000"/>
              </a:lnSpc>
              <a:buFont typeface="Monotype Sorts" charset="2"/>
              <a:buNone/>
              <a:defRPr/>
            </a:pPr>
            <a:r>
              <a:rPr lang="en-US" altLang="en-US" dirty="0">
                <a:ea typeface="ＭＳ Ｐゴシック" pitchFamily="34" charset="-128"/>
              </a:rPr>
              <a:t>		</a:t>
            </a:r>
            <a:r>
              <a:rPr lang="en-US" altLang="en-US" b="1" dirty="0">
                <a:ea typeface="ＭＳ Ｐゴシック" pitchFamily="34" charset="-128"/>
              </a:rPr>
              <a:t>end repeat</a:t>
            </a:r>
          </a:p>
          <a:p>
            <a:pPr indent="-274320"/>
            <a:endParaRPr lang="en-US" altLang="en-US" dirty="0"/>
          </a:p>
        </p:txBody>
      </p:sp>
    </p:spTree>
    <p:extLst>
      <p:ext uri="{BB962C8B-B14F-4D97-AF65-F5344CB8AC3E}">
        <p14:creationId xmlns:p14="http://schemas.microsoft.com/office/powerpoint/2010/main" val="1222918717"/>
      </p:ext>
    </p:extLst>
  </p:cSld>
  <p:clrMapOvr>
    <a:masterClrMapping/>
  </p:clrMapOvr>
  <p:transition spd="slow"/>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1474" name="Rectangle 2"/>
          <p:cNvSpPr>
            <a:spLocks noGrp="1" noChangeArrowheads="1"/>
          </p:cNvSpPr>
          <p:nvPr>
            <p:ph type="title"/>
          </p:nvPr>
        </p:nvSpPr>
        <p:spPr/>
        <p:txBody>
          <a:bodyPr/>
          <a:lstStyle/>
          <a:p>
            <a:pPr>
              <a:defRPr/>
            </a:pPr>
            <a:r>
              <a:rPr lang="en-US" altLang="en-US" dirty="0">
                <a:solidFill>
                  <a:srgbClr val="FF0000"/>
                </a:solidFill>
                <a:effectLst>
                  <a:outerShdw blurRad="38100" dist="38100" dir="2700000" algn="tl">
                    <a:srgbClr val="C0C0C0"/>
                  </a:outerShdw>
                </a:effectLst>
              </a:rPr>
              <a:t>(Core) </a:t>
            </a:r>
            <a:r>
              <a:rPr lang="en-US" altLang="en-US" dirty="0">
                <a:effectLst>
                  <a:outerShdw blurRad="38100" dist="38100" dir="2700000" algn="tl">
                    <a:srgbClr val="C0C0C0"/>
                  </a:outerShdw>
                </a:effectLst>
              </a:rPr>
              <a:t>Language Constructs (Cont.)</a:t>
            </a:r>
          </a:p>
        </p:txBody>
      </p:sp>
      <p:sp>
        <p:nvSpPr>
          <p:cNvPr id="40963" name="Rectangle 3"/>
          <p:cNvSpPr>
            <a:spLocks noGrp="1" noChangeArrowheads="1"/>
          </p:cNvSpPr>
          <p:nvPr>
            <p:ph type="body" idx="1"/>
          </p:nvPr>
        </p:nvSpPr>
        <p:spPr>
          <a:xfrm>
            <a:off x="1719263" y="851298"/>
            <a:ext cx="5800725" cy="3677840"/>
          </a:xfrm>
        </p:spPr>
        <p:txBody>
          <a:bodyPr/>
          <a:lstStyle/>
          <a:p>
            <a:pPr>
              <a:lnSpc>
                <a:spcPct val="80000"/>
              </a:lnSpc>
            </a:pPr>
            <a:r>
              <a:rPr lang="en-US" altLang="en-US" b="1" dirty="0">
                <a:latin typeface="Tahoma" panose="020B0604030504040204" pitchFamily="34" charset="0"/>
              </a:rPr>
              <a:t>For</a:t>
            </a:r>
            <a:r>
              <a:rPr lang="en-US" altLang="en-US" dirty="0">
                <a:latin typeface="Tahoma" panose="020B0604030504040204" pitchFamily="34" charset="0"/>
              </a:rPr>
              <a:t> loop</a:t>
            </a:r>
          </a:p>
          <a:p>
            <a:pPr lvl="1">
              <a:lnSpc>
                <a:spcPct val="80000"/>
              </a:lnSpc>
            </a:pPr>
            <a:r>
              <a:rPr lang="en-US" altLang="en-US" dirty="0">
                <a:latin typeface="Tahoma" panose="020B0604030504040204" pitchFamily="34" charset="0"/>
                <a:ea typeface="ＭＳ Ｐゴシック" panose="020B0600070205080204" pitchFamily="34" charset="-128"/>
              </a:rPr>
              <a:t>Permits iteration over all results of a query</a:t>
            </a:r>
          </a:p>
          <a:p>
            <a:r>
              <a:rPr lang="en-US" altLang="en-US" dirty="0">
                <a:latin typeface="Tahoma" panose="020B0604030504040204" pitchFamily="34" charset="0"/>
              </a:rPr>
              <a:t>Example:   Find the budget of all departments</a:t>
            </a:r>
            <a:br>
              <a:rPr lang="en-US" altLang="en-US" dirty="0">
                <a:latin typeface="Tahoma" panose="020B0604030504040204" pitchFamily="34" charset="0"/>
              </a:rPr>
            </a:br>
            <a:br>
              <a:rPr lang="en-US" altLang="en-US" dirty="0">
                <a:latin typeface="Tahoma" panose="020B0604030504040204" pitchFamily="34" charset="0"/>
              </a:rPr>
            </a:br>
            <a:r>
              <a:rPr lang="en-US" altLang="en-US" dirty="0">
                <a:latin typeface="Tahoma" panose="020B0604030504040204" pitchFamily="34" charset="0"/>
              </a:rPr>
              <a:t>  </a:t>
            </a:r>
            <a:r>
              <a:rPr lang="en-US" altLang="en-US" b="1" dirty="0"/>
              <a:t>declare </a:t>
            </a:r>
            <a:r>
              <a:rPr lang="en-US" altLang="en-US" i="1" dirty="0"/>
              <a:t>n  </a:t>
            </a:r>
            <a:r>
              <a:rPr lang="en-US" altLang="en-US" b="1" dirty="0"/>
              <a:t>integer default </a:t>
            </a:r>
            <a:r>
              <a:rPr lang="en-US" altLang="en-US" dirty="0"/>
              <a:t>0;</a:t>
            </a:r>
            <a:br>
              <a:rPr lang="en-US" altLang="en-US" dirty="0"/>
            </a:br>
            <a:r>
              <a:rPr lang="en-US" altLang="en-US" dirty="0"/>
              <a:t>  </a:t>
            </a:r>
            <a:r>
              <a:rPr lang="en-US" altLang="en-US" b="1" dirty="0"/>
              <a:t>for </a:t>
            </a:r>
            <a:r>
              <a:rPr lang="en-US" altLang="en-US" i="1" dirty="0"/>
              <a:t>r  </a:t>
            </a:r>
            <a:r>
              <a:rPr lang="en-US" altLang="en-US" b="1" dirty="0"/>
              <a:t>as</a:t>
            </a:r>
            <a:br>
              <a:rPr lang="en-US" altLang="en-US" b="1" dirty="0"/>
            </a:br>
            <a:r>
              <a:rPr lang="en-US" altLang="en-US" b="1" dirty="0"/>
              <a:t>         select </a:t>
            </a:r>
            <a:r>
              <a:rPr lang="en-US" altLang="en-US" i="1" dirty="0"/>
              <a:t>budget </a:t>
            </a:r>
            <a:r>
              <a:rPr lang="en-US" altLang="en-US" b="1" dirty="0"/>
              <a:t>from </a:t>
            </a:r>
            <a:r>
              <a:rPr lang="en-US" altLang="en-US" i="1" dirty="0"/>
              <a:t>department                                                     	</a:t>
            </a:r>
            <a:r>
              <a:rPr lang="en-US" altLang="en-US" b="1" dirty="0"/>
              <a:t>where </a:t>
            </a:r>
            <a:r>
              <a:rPr lang="en-US" altLang="en-US" i="1" dirty="0" err="1"/>
              <a:t>dept_name</a:t>
            </a:r>
            <a:r>
              <a:rPr lang="en-US" altLang="en-US" i="1" dirty="0"/>
              <a:t> = 'Music' </a:t>
            </a:r>
            <a:br>
              <a:rPr lang="en-US" altLang="en-US" dirty="0"/>
            </a:br>
            <a:r>
              <a:rPr lang="en-US" altLang="en-US" dirty="0"/>
              <a:t>   </a:t>
            </a:r>
            <a:r>
              <a:rPr lang="en-US" altLang="en-US" b="1" dirty="0"/>
              <a:t>do</a:t>
            </a:r>
            <a:br>
              <a:rPr lang="en-US" altLang="en-US" b="1" dirty="0"/>
            </a:br>
            <a:r>
              <a:rPr lang="en-US" altLang="en-US" b="1" dirty="0"/>
              <a:t>	       set </a:t>
            </a:r>
            <a:r>
              <a:rPr lang="en-US" altLang="en-US" i="1" dirty="0"/>
              <a:t>n </a:t>
            </a:r>
            <a:r>
              <a:rPr lang="en-US" altLang="en-US" dirty="0"/>
              <a:t>= </a:t>
            </a:r>
            <a:r>
              <a:rPr lang="en-US" altLang="en-US" i="1" dirty="0"/>
              <a:t>n </a:t>
            </a:r>
            <a:r>
              <a:rPr lang="en-US" altLang="en-US" dirty="0"/>
              <a:t>+ </a:t>
            </a:r>
            <a:r>
              <a:rPr lang="en-US" altLang="en-US" dirty="0" err="1"/>
              <a:t>r.</a:t>
            </a:r>
            <a:r>
              <a:rPr lang="en-US" altLang="en-US" i="1" dirty="0" err="1"/>
              <a:t>budget</a:t>
            </a:r>
            <a:br>
              <a:rPr lang="en-US" altLang="en-US" i="1" dirty="0"/>
            </a:br>
            <a:r>
              <a:rPr lang="en-US" altLang="en-US" i="1" dirty="0"/>
              <a:t>   </a:t>
            </a:r>
            <a:r>
              <a:rPr lang="en-US" altLang="en-US" b="1" dirty="0"/>
              <a:t>end for</a:t>
            </a:r>
            <a:endParaRPr lang="en-US" altLang="en-US" dirty="0"/>
          </a:p>
          <a:p>
            <a:endParaRPr lang="en-US" altLang="en-US" dirty="0"/>
          </a:p>
        </p:txBody>
      </p:sp>
      <p:sp>
        <p:nvSpPr>
          <p:cNvPr id="4" name="TextBox 3">
            <a:extLst>
              <a:ext uri="{FF2B5EF4-FFF2-40B4-BE49-F238E27FC236}">
                <a16:creationId xmlns:a16="http://schemas.microsoft.com/office/drawing/2014/main" id="{7E8A2FDD-7143-1644-A245-AF59A03C4DF4}"/>
              </a:ext>
            </a:extLst>
          </p:cNvPr>
          <p:cNvSpPr txBox="1"/>
          <p:nvPr/>
        </p:nvSpPr>
        <p:spPr>
          <a:xfrm>
            <a:off x="298867" y="3396285"/>
            <a:ext cx="4506875" cy="646331"/>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There are various other looping constructs.</a:t>
            </a:r>
          </a:p>
        </p:txBody>
      </p:sp>
    </p:spTree>
    <p:extLst>
      <p:ext uri="{BB962C8B-B14F-4D97-AF65-F5344CB8AC3E}">
        <p14:creationId xmlns:p14="http://schemas.microsoft.com/office/powerpoint/2010/main" val="32124631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solidFill>
                  <a:srgbClr val="FF0000"/>
                </a:solidFill>
                <a:effectLst>
                  <a:outerShdw blurRad="38100" dist="38100" dir="2700000" algn="tl">
                    <a:srgbClr val="C0C0C0"/>
                  </a:outerShdw>
                </a:effectLst>
              </a:rPr>
              <a:t>(Core) </a:t>
            </a:r>
            <a:r>
              <a:rPr lang="en-US" altLang="en-US" dirty="0">
                <a:effectLst>
                  <a:outerShdw blurRad="38100" dist="38100" dir="2700000" algn="tl">
                    <a:srgbClr val="C0C0C0"/>
                  </a:outerShdw>
                </a:effectLst>
              </a:rPr>
              <a:t>Language Constructs – if-then-else</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20343"/>
            <a:ext cx="6089714" cy="3677840"/>
          </a:xfrm>
        </p:spPr>
        <p:txBody>
          <a:bodyPr vert="horz" wrap="square" lIns="68580" tIns="45720" rIns="91440" bIns="45720" numCol="1" anchor="t" anchorCtr="0" compatLnSpc="1">
            <a:prstTxWarp prst="textNoShape">
              <a:avLst/>
            </a:prstTxWarp>
          </a:bodyPr>
          <a:lstStyle/>
          <a:p>
            <a:r>
              <a:rPr lang="en-US" altLang="en-US" dirty="0"/>
              <a:t>Conditional statements  (</a:t>
            </a:r>
            <a:r>
              <a:rPr lang="en-US" altLang="en-US" b="1" dirty="0"/>
              <a:t>if-then-else</a:t>
            </a:r>
            <a:r>
              <a:rPr lang="en-US" altLang="en-US" dirty="0"/>
              <a:t>)</a:t>
            </a:r>
          </a:p>
          <a:p>
            <a:pPr>
              <a:buFont typeface="Monotype Sorts" charset="2"/>
              <a:buNone/>
            </a:pPr>
            <a:r>
              <a:rPr lang="en-US" altLang="en-US" dirty="0"/>
              <a:t>              </a:t>
            </a:r>
            <a:r>
              <a:rPr lang="en-US" altLang="en-US" b="1" dirty="0"/>
              <a:t>if</a:t>
            </a:r>
            <a:r>
              <a:rPr lang="en-US" altLang="en-US" dirty="0"/>
              <a:t> </a:t>
            </a:r>
            <a:r>
              <a:rPr lang="en-US" altLang="en-US" i="1" dirty="0" err="1"/>
              <a:t>boolean</a:t>
            </a:r>
            <a:r>
              <a:rPr lang="en-US" altLang="en-US" i="1" dirty="0"/>
              <a:t>  expression </a:t>
            </a:r>
            <a:br>
              <a:rPr lang="en-US" altLang="en-US" b="1" dirty="0"/>
            </a:br>
            <a:r>
              <a:rPr lang="en-US" altLang="en-US" b="1" dirty="0"/>
              <a:t>	    then </a:t>
            </a:r>
            <a:r>
              <a:rPr lang="en-US" altLang="en-US" i="1" dirty="0"/>
              <a:t>statement or compound statement </a:t>
            </a:r>
            <a:br>
              <a:rPr lang="en-US" altLang="en-US" i="1" dirty="0"/>
            </a:br>
            <a:r>
              <a:rPr lang="en-US" altLang="en-US" i="1" dirty="0"/>
              <a:t>	</a:t>
            </a:r>
            <a:r>
              <a:rPr lang="en-US" altLang="en-US" b="1" dirty="0" err="1"/>
              <a:t>elseif</a:t>
            </a:r>
            <a:r>
              <a:rPr lang="en-US" altLang="en-US" b="1" dirty="0"/>
              <a:t> </a:t>
            </a:r>
            <a:r>
              <a:rPr lang="en-US" altLang="en-US" i="1" dirty="0" err="1"/>
              <a:t>boolean</a:t>
            </a:r>
            <a:r>
              <a:rPr lang="en-US" altLang="en-US" i="1" dirty="0"/>
              <a:t>  expression </a:t>
            </a:r>
            <a:br>
              <a:rPr lang="en-US" altLang="en-US" b="1" dirty="0"/>
            </a:br>
            <a:r>
              <a:rPr lang="en-US" altLang="en-US" b="1" dirty="0"/>
              <a:t>	</a:t>
            </a:r>
            <a:r>
              <a:rPr lang="en-US" altLang="en-US" dirty="0"/>
              <a:t>    </a:t>
            </a:r>
            <a:r>
              <a:rPr lang="en-US" altLang="en-US" b="1" dirty="0"/>
              <a:t>then </a:t>
            </a:r>
            <a:r>
              <a:rPr lang="en-US" altLang="en-US" i="1" dirty="0"/>
              <a:t>statement or compound statement </a:t>
            </a:r>
            <a:br>
              <a:rPr lang="en-US" altLang="en-US" dirty="0"/>
            </a:br>
            <a:r>
              <a:rPr lang="en-US" altLang="en-US" dirty="0"/>
              <a:t>         </a:t>
            </a:r>
            <a:r>
              <a:rPr lang="en-US" altLang="en-US" b="1" dirty="0"/>
              <a:t>else</a:t>
            </a:r>
            <a:r>
              <a:rPr lang="en-US" altLang="en-US" dirty="0"/>
              <a:t> </a:t>
            </a:r>
            <a:r>
              <a:rPr lang="en-US" altLang="en-US" i="1" dirty="0"/>
              <a:t>statement or compound statement </a:t>
            </a:r>
            <a:br>
              <a:rPr lang="en-US" altLang="en-US" dirty="0"/>
            </a:br>
            <a:r>
              <a:rPr lang="en-US" altLang="en-US" dirty="0"/>
              <a:t>	</a:t>
            </a:r>
            <a:r>
              <a:rPr lang="en-US" altLang="en-US" b="1" dirty="0"/>
              <a:t>end</a:t>
            </a:r>
            <a:r>
              <a:rPr lang="en-US" altLang="en-US" dirty="0"/>
              <a:t> </a:t>
            </a:r>
            <a:r>
              <a:rPr lang="en-US" altLang="en-US" b="1" dirty="0"/>
              <a:t>if</a:t>
            </a:r>
          </a:p>
          <a:p>
            <a:pPr indent="-274320"/>
            <a:endParaRPr lang="en-US" altLang="en-US" dirty="0"/>
          </a:p>
        </p:txBody>
      </p:sp>
      <p:sp>
        <p:nvSpPr>
          <p:cNvPr id="2" name="TextBox 1">
            <a:extLst>
              <a:ext uri="{FF2B5EF4-FFF2-40B4-BE49-F238E27FC236}">
                <a16:creationId xmlns:a16="http://schemas.microsoft.com/office/drawing/2014/main" id="{1CD71413-7296-0145-BB60-30A40B777B41}"/>
              </a:ext>
            </a:extLst>
          </p:cNvPr>
          <p:cNvSpPr txBox="1"/>
          <p:nvPr/>
        </p:nvSpPr>
        <p:spPr>
          <a:xfrm>
            <a:off x="685800" y="3562350"/>
            <a:ext cx="8221994" cy="1015663"/>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457200" marR="0" lvl="0" indent="-4572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We will not spend a lot of time writing functions, procedures, or triggers.</a:t>
            </a:r>
          </a:p>
          <a:p>
            <a:pPr marL="457200" marR="0" lvl="0" indent="-45720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2000" b="0" i="0" u="none" strike="noStrike" kern="1200" cap="none" spc="0" normalizeH="0" baseline="0" noProof="0" dirty="0">
                <a:ln>
                  <a:noFill/>
                </a:ln>
                <a:solidFill>
                  <a:srgbClr val="FF0000"/>
                </a:solidFill>
                <a:effectLst/>
                <a:uLnTx/>
                <a:uFillTx/>
                <a:latin typeface="Calibri" charset="0"/>
                <a:ea typeface="ＭＳ Ｐゴシック" charset="-128"/>
                <a:cs typeface="+mn-cs"/>
              </a:rPr>
              <a:t>The language and development environment are not easy to use.</a:t>
            </a: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155787675"/>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OHs Videos, HW and Exams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4</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16523937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Functions</a:t>
            </a:r>
          </a:p>
        </p:txBody>
      </p:sp>
      <p:sp>
        <p:nvSpPr>
          <p:cNvPr id="8" name="TextBox 11">
            <a:extLst>
              <a:ext uri="{FF2B5EF4-FFF2-40B4-BE49-F238E27FC236}">
                <a16:creationId xmlns:a16="http://schemas.microsoft.com/office/drawing/2014/main" id="{FE1414FE-69BC-7A46-AFD5-33AC5CD1513B}"/>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40</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2956615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1234"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Declaring SQL Functions</a:t>
            </a:r>
          </a:p>
        </p:txBody>
      </p:sp>
      <p:sp>
        <p:nvSpPr>
          <p:cNvPr id="35843" name="Rectangle 3"/>
          <p:cNvSpPr>
            <a:spLocks noGrp="1" noChangeArrowheads="1"/>
          </p:cNvSpPr>
          <p:nvPr>
            <p:ph type="body" idx="1"/>
          </p:nvPr>
        </p:nvSpPr>
        <p:spPr>
          <a:xfrm>
            <a:off x="1719263" y="804863"/>
            <a:ext cx="5831681" cy="3677841"/>
          </a:xfrm>
        </p:spPr>
        <p:txBody>
          <a:bodyPr/>
          <a:lstStyle/>
          <a:p>
            <a:pPr>
              <a:tabLst>
                <a:tab pos="602456" algn="l"/>
                <a:tab pos="1027510" algn="l"/>
                <a:tab pos="1584722" algn="l"/>
              </a:tabLst>
            </a:pPr>
            <a:r>
              <a:rPr lang="en-US" altLang="en-US" dirty="0"/>
              <a:t>Define a function that, given the name of a department, returns the count of the number of instructors in that department.</a:t>
            </a:r>
          </a:p>
          <a:p>
            <a:pPr>
              <a:buNone/>
              <a:tabLst>
                <a:tab pos="602456" algn="l"/>
                <a:tab pos="1027510" algn="l"/>
                <a:tab pos="1584722" algn="l"/>
              </a:tabLst>
            </a:pPr>
            <a:r>
              <a:rPr lang="en-US" altLang="en-US" sz="1200" b="1" dirty="0"/>
              <a:t>             </a:t>
            </a:r>
            <a:r>
              <a:rPr lang="en-US" altLang="en-US" b="1" dirty="0"/>
              <a:t>create function </a:t>
            </a:r>
            <a:r>
              <a:rPr lang="en-US" altLang="en-US" i="1" dirty="0" err="1"/>
              <a:t>dept_count</a:t>
            </a:r>
            <a:r>
              <a:rPr lang="en-US" altLang="en-US" i="1" dirty="0"/>
              <a:t> </a:t>
            </a:r>
            <a:r>
              <a:rPr lang="en-US" altLang="en-US" dirty="0"/>
              <a:t>(</a:t>
            </a:r>
            <a:r>
              <a:rPr lang="en-US" altLang="en-US" i="1" dirty="0" err="1"/>
              <a:t>dept_name</a:t>
            </a:r>
            <a:r>
              <a:rPr lang="en-US" altLang="en-US" i="1" dirty="0"/>
              <a:t> </a:t>
            </a:r>
            <a:r>
              <a:rPr lang="en-US" altLang="en-US" b="1" dirty="0"/>
              <a:t>varchar</a:t>
            </a:r>
            <a:r>
              <a:rPr lang="en-US" altLang="en-US" dirty="0"/>
              <a:t>(20))</a:t>
            </a:r>
            <a:br>
              <a:rPr lang="en-US" altLang="en-US" b="1" dirty="0"/>
            </a:br>
            <a:r>
              <a:rPr lang="en-US" altLang="en-US" sz="1200" b="1" dirty="0"/>
              <a:t>                </a:t>
            </a:r>
            <a:r>
              <a:rPr lang="en-US" altLang="en-US" b="1" dirty="0"/>
              <a:t>returns integer</a:t>
            </a:r>
            <a:br>
              <a:rPr lang="en-US" altLang="en-US" b="1" dirty="0"/>
            </a:br>
            <a:r>
              <a:rPr lang="en-US" altLang="en-US" b="1" dirty="0"/>
              <a:t>               begin</a:t>
            </a:r>
            <a:br>
              <a:rPr lang="en-US" altLang="en-US" b="1" dirty="0"/>
            </a:br>
            <a:r>
              <a:rPr lang="en-US" altLang="en-US" b="1" dirty="0"/>
              <a:t>               declare </a:t>
            </a:r>
            <a:r>
              <a:rPr lang="en-US" altLang="en-US" i="1" dirty="0" err="1"/>
              <a:t>d_count</a:t>
            </a:r>
            <a:r>
              <a:rPr lang="en-US" altLang="en-US" i="1" dirty="0"/>
              <a:t>  </a:t>
            </a:r>
            <a:r>
              <a:rPr lang="en-US" altLang="en-US" b="1" dirty="0"/>
              <a:t>integer;</a:t>
            </a:r>
            <a:br>
              <a:rPr lang="en-US" altLang="en-US" b="1" dirty="0"/>
            </a:br>
            <a:r>
              <a:rPr lang="en-US" altLang="en-US" b="1" dirty="0"/>
              <a:t>                      select count </a:t>
            </a:r>
            <a:r>
              <a:rPr lang="en-US" altLang="en-US" dirty="0"/>
              <a:t>(</a:t>
            </a:r>
            <a:r>
              <a:rPr lang="en-US" altLang="en-US" i="1" dirty="0"/>
              <a:t>* </a:t>
            </a:r>
            <a:r>
              <a:rPr lang="en-US" altLang="en-US" dirty="0"/>
              <a:t>) </a:t>
            </a:r>
            <a:r>
              <a:rPr lang="en-US" altLang="en-US" b="1" dirty="0"/>
              <a:t>into </a:t>
            </a:r>
            <a:r>
              <a:rPr lang="en-US" altLang="en-US" i="1" dirty="0" err="1"/>
              <a:t>d_count</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err="1"/>
              <a:t>instructor.dept_name</a:t>
            </a:r>
            <a:r>
              <a:rPr lang="en-US" altLang="en-US" i="1" dirty="0"/>
              <a:t> = </a:t>
            </a:r>
            <a:r>
              <a:rPr lang="en-US" altLang="en-US" i="1" dirty="0" err="1"/>
              <a:t>dept_name</a:t>
            </a:r>
            <a:br>
              <a:rPr lang="en-US" altLang="en-US" i="1" dirty="0"/>
            </a:br>
            <a:r>
              <a:rPr lang="en-US" altLang="en-US" i="1" dirty="0"/>
              <a:t>               </a:t>
            </a:r>
            <a:r>
              <a:rPr lang="en-US" altLang="en-US" b="1" dirty="0"/>
              <a:t>return </a:t>
            </a:r>
            <a:r>
              <a:rPr lang="en-US" altLang="en-US" i="1" dirty="0" err="1"/>
              <a:t>d_count</a:t>
            </a:r>
            <a:r>
              <a:rPr lang="en-US" altLang="en-US" i="1" dirty="0"/>
              <a:t>;</a:t>
            </a:r>
            <a:br>
              <a:rPr lang="en-US" altLang="en-US" i="1" dirty="0"/>
            </a:br>
            <a:r>
              <a:rPr lang="en-US" altLang="en-US" i="1" dirty="0"/>
              <a:t>       </a:t>
            </a:r>
            <a:r>
              <a:rPr lang="en-US" altLang="en-US" b="1" dirty="0"/>
              <a:t>end</a:t>
            </a:r>
          </a:p>
          <a:p>
            <a:pPr>
              <a:tabLst>
                <a:tab pos="602456" algn="l"/>
                <a:tab pos="1027510" algn="l"/>
                <a:tab pos="1584722" algn="l"/>
              </a:tabLst>
            </a:pPr>
            <a:r>
              <a:rPr lang="en-US" altLang="en-US" dirty="0"/>
              <a:t>The function </a:t>
            </a:r>
            <a:r>
              <a:rPr lang="en-US" altLang="en-US" i="1" dirty="0" err="1"/>
              <a:t>dept_</a:t>
            </a:r>
            <a:r>
              <a:rPr lang="en-US" altLang="en-US" dirty="0" err="1"/>
              <a:t>count</a:t>
            </a:r>
            <a:r>
              <a:rPr lang="en-US" altLang="en-US" dirty="0"/>
              <a:t> can be used to find the department names and budget of all departments with more that 12 instructors.</a:t>
            </a:r>
          </a:p>
          <a:p>
            <a:pPr>
              <a:buNone/>
              <a:tabLst>
                <a:tab pos="602456" algn="l"/>
                <a:tab pos="1027510" algn="l"/>
                <a:tab pos="1584722" algn="l"/>
              </a:tabLst>
            </a:pPr>
            <a:r>
              <a:rPr lang="en-US" altLang="en-US" dirty="0"/>
              <a:t>		</a:t>
            </a:r>
            <a:r>
              <a:rPr lang="en-US" altLang="en-US" b="1" dirty="0"/>
              <a:t>select </a:t>
            </a:r>
            <a:r>
              <a:rPr lang="en-US" altLang="en-US" i="1" dirty="0" err="1"/>
              <a:t>dept_name</a:t>
            </a:r>
            <a:r>
              <a:rPr lang="en-US" altLang="en-US" i="1" dirty="0"/>
              <a:t>, budget</a:t>
            </a:r>
            <a:br>
              <a:rPr lang="en-US" altLang="en-US" i="1" dirty="0"/>
            </a:br>
            <a:r>
              <a:rPr lang="en-US" altLang="en-US" i="1" dirty="0"/>
              <a:t>	</a:t>
            </a:r>
            <a:r>
              <a:rPr lang="en-US" altLang="en-US" b="1" dirty="0"/>
              <a:t>from</a:t>
            </a:r>
            <a:r>
              <a:rPr lang="en-US" altLang="en-US" i="1" dirty="0"/>
              <a:t> department</a:t>
            </a:r>
            <a:br>
              <a:rPr lang="en-US" altLang="en-US" i="1" dirty="0"/>
            </a:br>
            <a:r>
              <a:rPr lang="en-US" altLang="en-US" i="1" dirty="0"/>
              <a:t>	</a:t>
            </a:r>
            <a:r>
              <a:rPr lang="en-US" altLang="en-US" b="1" dirty="0"/>
              <a:t>where </a:t>
            </a:r>
            <a:r>
              <a:rPr lang="en-US" altLang="en-US" i="1" dirty="0" err="1"/>
              <a:t>dept_</a:t>
            </a:r>
            <a:r>
              <a:rPr lang="en-US" altLang="en-US" dirty="0" err="1"/>
              <a:t>count</a:t>
            </a:r>
            <a:r>
              <a:rPr lang="en-US" altLang="en-US" dirty="0"/>
              <a:t> (</a:t>
            </a:r>
            <a:r>
              <a:rPr lang="en-US" altLang="en-US" i="1" dirty="0" err="1"/>
              <a:t>dept_name</a:t>
            </a:r>
            <a:r>
              <a:rPr lang="en-US" altLang="en-US" i="1" dirty="0"/>
              <a:t> </a:t>
            </a:r>
            <a:r>
              <a:rPr lang="en-US" altLang="en-US" dirty="0"/>
              <a:t>) &gt; 12</a:t>
            </a:r>
            <a:endParaRPr lang="en-US" altLang="en-US" i="1" dirty="0"/>
          </a:p>
        </p:txBody>
      </p:sp>
    </p:spTree>
    <p:extLst>
      <p:ext uri="{BB962C8B-B14F-4D97-AF65-F5344CB8AC3E}">
        <p14:creationId xmlns:p14="http://schemas.microsoft.com/office/powerpoint/2010/main" val="45099191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Table Functions</a:t>
            </a:r>
          </a:p>
        </p:txBody>
      </p:sp>
      <p:sp>
        <p:nvSpPr>
          <p:cNvPr id="38915" name="Rectangle 3"/>
          <p:cNvSpPr>
            <a:spLocks noGrp="1" noChangeArrowheads="1"/>
          </p:cNvSpPr>
          <p:nvPr>
            <p:ph type="body" idx="1"/>
          </p:nvPr>
        </p:nvSpPr>
        <p:spPr>
          <a:xfrm>
            <a:off x="1719263" y="847725"/>
            <a:ext cx="6272213" cy="4131469"/>
          </a:xfrm>
        </p:spPr>
        <p:txBody>
          <a:bodyPr/>
          <a:lstStyle/>
          <a:p>
            <a:pPr>
              <a:defRPr/>
            </a:pPr>
            <a:r>
              <a:rPr lang="en-US" altLang="en-US" dirty="0"/>
              <a:t>The SQL standard supports functions that can return tables as results; such functions are called </a:t>
            </a:r>
            <a:r>
              <a:rPr lang="en-US" altLang="en-US" b="1" dirty="0">
                <a:solidFill>
                  <a:srgbClr val="002060"/>
                </a:solidFill>
              </a:rPr>
              <a:t>table functions</a:t>
            </a:r>
          </a:p>
          <a:p>
            <a:pPr>
              <a:defRPr/>
            </a:pPr>
            <a:r>
              <a:rPr lang="en-US" altLang="en-US" dirty="0"/>
              <a:t>Example: Return all instructors in a given department</a:t>
            </a:r>
          </a:p>
          <a:p>
            <a:pPr>
              <a:buFont typeface="Monotype Sorts" charset="2"/>
              <a:buNone/>
              <a:defRPr/>
            </a:pPr>
            <a:r>
              <a:rPr lang="en-US" altLang="en-US" dirty="0"/>
              <a:t>	</a:t>
            </a:r>
            <a:r>
              <a:rPr lang="en-US" altLang="en-US" b="1" dirty="0"/>
              <a:t>create</a:t>
            </a:r>
            <a:r>
              <a:rPr lang="en-US" altLang="en-US" dirty="0"/>
              <a:t> </a:t>
            </a:r>
            <a:r>
              <a:rPr lang="en-US" altLang="en-US" b="1" dirty="0"/>
              <a:t>function</a:t>
            </a:r>
            <a:r>
              <a:rPr lang="en-US" altLang="en-US" dirty="0"/>
              <a:t> </a:t>
            </a:r>
            <a:r>
              <a:rPr lang="en-US" altLang="en-US" i="1" dirty="0" err="1"/>
              <a:t>instructor_of</a:t>
            </a:r>
            <a:r>
              <a:rPr lang="en-US" altLang="en-US" dirty="0"/>
              <a:t> (</a:t>
            </a:r>
            <a:r>
              <a:rPr lang="en-US" altLang="en-US" i="1" dirty="0"/>
              <a:t>dept_name</a:t>
            </a:r>
            <a:r>
              <a:rPr lang="en-US" altLang="en-US" dirty="0"/>
              <a:t> </a:t>
            </a:r>
            <a:r>
              <a:rPr lang="en-US" altLang="en-US" b="1" dirty="0"/>
              <a:t>char</a:t>
            </a:r>
            <a:r>
              <a:rPr lang="en-US" altLang="en-US" dirty="0"/>
              <a:t>(20))</a:t>
            </a:r>
          </a:p>
          <a:p>
            <a:pPr>
              <a:buFont typeface="Monotype Sorts" charset="2"/>
              <a:buNone/>
              <a:defRPr/>
            </a:pPr>
            <a:r>
              <a:rPr lang="en-US" altLang="en-US" dirty="0"/>
              <a:t>		</a:t>
            </a:r>
            <a:r>
              <a:rPr lang="en-US" altLang="en-US" b="1" dirty="0"/>
              <a:t>returns</a:t>
            </a:r>
            <a:r>
              <a:rPr lang="en-US" altLang="en-US" dirty="0"/>
              <a:t> </a:t>
            </a:r>
            <a:r>
              <a:rPr lang="en-US" altLang="en-US" b="1" dirty="0"/>
              <a:t>table  </a:t>
            </a:r>
            <a:r>
              <a:rPr lang="en-US" altLang="en-US" dirty="0"/>
              <a:t>(</a:t>
            </a:r>
            <a:r>
              <a:rPr lang="en-US" altLang="en-US" b="1" dirty="0"/>
              <a:t> </a:t>
            </a:r>
            <a:r>
              <a:rPr lang="en-US" altLang="en-US" dirty="0"/>
              <a:t> </a:t>
            </a:r>
          </a:p>
          <a:p>
            <a:pPr>
              <a:buFont typeface="Monotype Sorts" charset="2"/>
              <a:buNone/>
              <a:defRPr/>
            </a:pPr>
            <a:r>
              <a:rPr lang="en-US" altLang="en-US" dirty="0"/>
              <a:t>                        </a:t>
            </a:r>
            <a:r>
              <a:rPr lang="en-US" altLang="en-US" i="1" dirty="0"/>
              <a:t>ID </a:t>
            </a:r>
            <a:r>
              <a:rPr lang="en-US" altLang="en-US" b="1" dirty="0" err="1"/>
              <a:t>varchar</a:t>
            </a:r>
            <a:r>
              <a:rPr lang="en-US" altLang="en-US" dirty="0"/>
              <a:t>(5),</a:t>
            </a:r>
            <a:br>
              <a:rPr lang="en-US" altLang="en-US" dirty="0"/>
            </a:br>
            <a:r>
              <a:rPr lang="en-US" altLang="en-US" dirty="0"/>
              <a:t>	          </a:t>
            </a:r>
            <a:r>
              <a:rPr lang="en-US" altLang="en-US" i="1" dirty="0"/>
              <a:t>name</a:t>
            </a:r>
            <a:r>
              <a:rPr lang="en-US" altLang="en-US" dirty="0"/>
              <a:t> </a:t>
            </a:r>
            <a:r>
              <a:rPr lang="en-US" altLang="en-US" b="1" dirty="0" err="1"/>
              <a:t>varchar</a:t>
            </a:r>
            <a:r>
              <a:rPr lang="en-US" altLang="en-US" dirty="0"/>
              <a:t>(20),</a:t>
            </a:r>
            <a:br>
              <a:rPr lang="en-US" altLang="en-US" dirty="0"/>
            </a:br>
            <a:r>
              <a:rPr lang="en-US" altLang="en-US" dirty="0"/>
              <a:t>                   </a:t>
            </a:r>
            <a:r>
              <a:rPr lang="en-US" altLang="en-US" i="1" dirty="0"/>
              <a:t>dept_name</a:t>
            </a:r>
            <a:r>
              <a:rPr lang="en-US" altLang="en-US" dirty="0"/>
              <a:t> </a:t>
            </a:r>
            <a:r>
              <a:rPr lang="en-US" altLang="en-US" b="1" dirty="0" err="1"/>
              <a:t>varchar</a:t>
            </a:r>
            <a:r>
              <a:rPr lang="en-US" altLang="en-US" dirty="0"/>
              <a:t>(20),</a:t>
            </a:r>
            <a:br>
              <a:rPr lang="en-US" altLang="en-US" dirty="0"/>
            </a:br>
            <a:r>
              <a:rPr lang="en-US" altLang="en-US" dirty="0"/>
              <a:t>	          </a:t>
            </a:r>
            <a:r>
              <a:rPr lang="en-US" altLang="en-US" i="1" dirty="0"/>
              <a:t>salary</a:t>
            </a:r>
            <a:r>
              <a:rPr lang="en-US" altLang="en-US" dirty="0"/>
              <a:t> </a:t>
            </a:r>
            <a:r>
              <a:rPr lang="en-US" altLang="en-US" b="1" dirty="0"/>
              <a:t>numeric</a:t>
            </a:r>
            <a:r>
              <a:rPr lang="en-US" altLang="en-US" dirty="0"/>
              <a:t>(8,2))</a:t>
            </a:r>
          </a:p>
          <a:p>
            <a:pPr>
              <a:buFont typeface="Monotype Sorts" charset="2"/>
              <a:buNone/>
              <a:defRPr/>
            </a:pPr>
            <a:r>
              <a:rPr lang="en-US" altLang="en-US" dirty="0"/>
              <a:t>	         </a:t>
            </a:r>
            <a:r>
              <a:rPr lang="en-US" altLang="en-US" b="1" dirty="0"/>
              <a:t>return</a:t>
            </a:r>
            <a:r>
              <a:rPr lang="en-US" altLang="en-US" dirty="0"/>
              <a:t> </a:t>
            </a:r>
            <a:r>
              <a:rPr lang="en-US" altLang="en-US" b="1" dirty="0"/>
              <a:t>table</a:t>
            </a:r>
            <a:br>
              <a:rPr lang="en-US" altLang="en-US" dirty="0"/>
            </a:br>
            <a:r>
              <a:rPr lang="en-US" altLang="en-US" dirty="0"/>
              <a:t>	         (</a:t>
            </a:r>
            <a:r>
              <a:rPr lang="en-US" altLang="en-US" b="1" dirty="0"/>
              <a:t>select</a:t>
            </a:r>
            <a:r>
              <a:rPr lang="en-US" altLang="en-US" dirty="0"/>
              <a:t> </a:t>
            </a:r>
            <a:r>
              <a:rPr lang="en-US" altLang="en-US" i="1" dirty="0"/>
              <a:t>ID, name, dept_name, salary</a:t>
            </a:r>
            <a:br>
              <a:rPr lang="en-US" altLang="en-US" dirty="0"/>
            </a:br>
            <a:r>
              <a:rPr lang="en-US" altLang="en-US" dirty="0"/>
              <a:t>	          </a:t>
            </a:r>
            <a:r>
              <a:rPr lang="en-US" altLang="en-US" b="1" dirty="0"/>
              <a:t>from</a:t>
            </a:r>
            <a:r>
              <a:rPr lang="en-US" altLang="en-US" dirty="0"/>
              <a:t> </a:t>
            </a:r>
            <a:r>
              <a:rPr lang="en-US" altLang="en-US" i="1" dirty="0"/>
              <a:t>instructor</a:t>
            </a:r>
            <a:br>
              <a:rPr lang="en-US" altLang="en-US" i="1" dirty="0"/>
            </a:br>
            <a:r>
              <a:rPr lang="en-US" altLang="en-US" dirty="0"/>
              <a:t>	          </a:t>
            </a:r>
            <a:r>
              <a:rPr lang="en-US" altLang="en-US" b="1" dirty="0"/>
              <a:t>where</a:t>
            </a:r>
            <a:r>
              <a:rPr lang="en-US" altLang="en-US" i="1" dirty="0"/>
              <a:t> </a:t>
            </a:r>
            <a:r>
              <a:rPr lang="en-US" altLang="en-US" i="1" dirty="0" err="1"/>
              <a:t>instructor.dept_name</a:t>
            </a:r>
            <a:r>
              <a:rPr lang="en-US" altLang="en-US" i="1" dirty="0"/>
              <a:t> = </a:t>
            </a:r>
            <a:r>
              <a:rPr lang="en-US" altLang="en-US" i="1" dirty="0" err="1"/>
              <a:t>instructor_of.dept_name</a:t>
            </a:r>
            <a:r>
              <a:rPr lang="en-US" altLang="en-US" dirty="0"/>
              <a:t>)</a:t>
            </a:r>
          </a:p>
          <a:p>
            <a:pPr>
              <a:defRPr/>
            </a:pPr>
            <a:r>
              <a:rPr lang="en-US" altLang="en-US" dirty="0"/>
              <a:t>Usage</a:t>
            </a:r>
          </a:p>
          <a:p>
            <a:pPr>
              <a:buFont typeface="Monotype Sorts" charset="2"/>
              <a:buNone/>
              <a:defRPr/>
            </a:pPr>
            <a:r>
              <a:rPr lang="en-US" altLang="en-US" dirty="0"/>
              <a:t>		</a:t>
            </a:r>
            <a:r>
              <a:rPr lang="en-US" altLang="en-US" b="1" dirty="0"/>
              <a:t>select *</a:t>
            </a:r>
            <a:br>
              <a:rPr lang="en-US" altLang="en-US" b="1" dirty="0"/>
            </a:br>
            <a:r>
              <a:rPr lang="en-US" altLang="en-US" b="1" dirty="0"/>
              <a:t>	from table </a:t>
            </a:r>
            <a:r>
              <a:rPr lang="en-US" altLang="en-US" dirty="0"/>
              <a:t>(</a:t>
            </a:r>
            <a:r>
              <a:rPr lang="en-US" altLang="en-US" i="1" dirty="0" err="1"/>
              <a:t>instructor_of</a:t>
            </a:r>
            <a:r>
              <a:rPr lang="en-US" altLang="en-US" i="1" dirty="0"/>
              <a:t> </a:t>
            </a:r>
            <a:r>
              <a:rPr lang="en-US" altLang="en-US" dirty="0"/>
              <a:t>(</a:t>
            </a:r>
            <a:r>
              <a:rPr lang="en-US" altLang="ja-JP" dirty="0"/>
              <a:t>'Music'))</a:t>
            </a:r>
            <a:endParaRPr lang="en-US" altLang="en-US" dirty="0"/>
          </a:p>
        </p:txBody>
      </p:sp>
    </p:spTree>
    <p:extLst>
      <p:ext uri="{BB962C8B-B14F-4D97-AF65-F5344CB8AC3E}">
        <p14:creationId xmlns:p14="http://schemas.microsoft.com/office/powerpoint/2010/main" val="1885447532"/>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Procedures</a:t>
            </a:r>
          </a:p>
        </p:txBody>
      </p:sp>
      <p:sp>
        <p:nvSpPr>
          <p:cNvPr id="8" name="TextBox 11">
            <a:extLst>
              <a:ext uri="{FF2B5EF4-FFF2-40B4-BE49-F238E27FC236}">
                <a16:creationId xmlns:a16="http://schemas.microsoft.com/office/drawing/2014/main" id="{C03DC01A-0564-1E46-BF79-036E0E417AAC}"/>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43</a:t>
            </a:fld>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prstClr val="white"/>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839415780"/>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SQL Procedures</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4" y="820343"/>
            <a:ext cx="5835634" cy="3677840"/>
          </a:xfrm>
        </p:spPr>
        <p:txBody>
          <a:bodyPr vert="horz" wrap="square" lIns="68580" tIns="45720" rIns="91440" bIns="45720" numCol="1" anchor="t" anchorCtr="0" compatLnSpc="1">
            <a:prstTxWarp prst="textNoShape">
              <a:avLst/>
            </a:prstTxWarp>
          </a:bodyPr>
          <a:lstStyle/>
          <a:p>
            <a:r>
              <a:rPr lang="en-US" altLang="en-US" dirty="0"/>
              <a:t>The </a:t>
            </a:r>
            <a:r>
              <a:rPr lang="en-US" altLang="en-US" i="1" dirty="0" err="1"/>
              <a:t>dept_count</a:t>
            </a:r>
            <a:r>
              <a:rPr lang="en-US" altLang="en-US" i="1" dirty="0"/>
              <a:t> </a:t>
            </a:r>
            <a:r>
              <a:rPr lang="en-US" altLang="en-US" dirty="0"/>
              <a:t>function could instead be written as procedure:</a:t>
            </a:r>
          </a:p>
          <a:p>
            <a:pPr>
              <a:buFont typeface="Monotype Sorts" charset="2"/>
              <a:buNone/>
            </a:pPr>
            <a:r>
              <a:rPr lang="en-US" altLang="en-US" b="1" dirty="0"/>
              <a:t>	create procedure </a:t>
            </a:r>
            <a:r>
              <a:rPr lang="en-US" altLang="en-US" i="1" dirty="0" err="1"/>
              <a:t>dept_count_proc</a:t>
            </a:r>
            <a:r>
              <a:rPr lang="en-US" altLang="en-US" i="1" dirty="0"/>
              <a:t> </a:t>
            </a:r>
            <a:r>
              <a:rPr lang="en-US" altLang="en-US" dirty="0"/>
              <a:t>(</a:t>
            </a:r>
            <a:r>
              <a:rPr lang="en-US" altLang="en-US" b="1" dirty="0"/>
              <a:t>in </a:t>
            </a:r>
            <a:r>
              <a:rPr lang="en-US" altLang="en-US" i="1" dirty="0"/>
              <a:t>dept_name </a:t>
            </a:r>
            <a:r>
              <a:rPr lang="en-US" altLang="en-US" b="1" dirty="0" err="1"/>
              <a:t>varchar</a:t>
            </a:r>
            <a:r>
              <a:rPr lang="en-US" altLang="en-US" dirty="0"/>
              <a:t>(20), </a:t>
            </a:r>
            <a:br>
              <a:rPr lang="en-US" altLang="en-US" dirty="0"/>
            </a:br>
            <a:r>
              <a:rPr lang="en-US" altLang="en-US" dirty="0"/>
              <a:t>                                                           </a:t>
            </a:r>
            <a:r>
              <a:rPr lang="en-US" altLang="en-US" b="1" dirty="0"/>
              <a:t>out </a:t>
            </a:r>
            <a:r>
              <a:rPr lang="en-US" altLang="en-US" i="1" dirty="0" err="1"/>
              <a:t>d_count</a:t>
            </a:r>
            <a:r>
              <a:rPr lang="en-US" altLang="en-US" i="1" dirty="0"/>
              <a:t> </a:t>
            </a:r>
            <a:r>
              <a:rPr lang="en-US" altLang="en-US" b="1" dirty="0"/>
              <a:t>integer)</a:t>
            </a:r>
            <a:br>
              <a:rPr lang="en-US" altLang="en-US" b="1" dirty="0"/>
            </a:br>
            <a:r>
              <a:rPr lang="en-US" altLang="en-US" b="1" dirty="0"/>
              <a:t>   begin</a:t>
            </a:r>
          </a:p>
          <a:p>
            <a:pPr>
              <a:buFont typeface="Monotype Sorts" charset="2"/>
              <a:buNone/>
            </a:pPr>
            <a:r>
              <a:rPr lang="en-US" altLang="en-US" b="1" dirty="0"/>
              <a:t>	       select count</a:t>
            </a:r>
            <a:r>
              <a:rPr lang="en-US" altLang="en-US" dirty="0"/>
              <a:t>(</a:t>
            </a:r>
            <a:r>
              <a:rPr lang="en-US" altLang="en-US" i="1" dirty="0"/>
              <a:t>*</a:t>
            </a:r>
            <a:r>
              <a:rPr lang="en-US" altLang="en-US" dirty="0"/>
              <a:t>) </a:t>
            </a:r>
            <a:r>
              <a:rPr lang="en-US" altLang="en-US" b="1" dirty="0"/>
              <a:t>into </a:t>
            </a:r>
            <a:r>
              <a:rPr lang="en-US" altLang="en-US" i="1" dirty="0" err="1"/>
              <a:t>d_count</a:t>
            </a:r>
            <a:br>
              <a:rPr lang="en-US" altLang="en-US" i="1" dirty="0"/>
            </a:br>
            <a:r>
              <a:rPr lang="en-US" altLang="en-US" i="1" dirty="0"/>
              <a:t>       </a:t>
            </a:r>
            <a:r>
              <a:rPr lang="en-US" altLang="en-US" b="1" dirty="0"/>
              <a:t>from </a:t>
            </a:r>
            <a:r>
              <a:rPr lang="en-US" altLang="en-US" i="1" dirty="0"/>
              <a:t>instructor</a:t>
            </a:r>
            <a:br>
              <a:rPr lang="en-US" altLang="en-US" i="1" dirty="0"/>
            </a:br>
            <a:r>
              <a:rPr lang="en-US" altLang="en-US" i="1" dirty="0"/>
              <a:t>       </a:t>
            </a:r>
            <a:r>
              <a:rPr lang="en-US" altLang="en-US" b="1" dirty="0"/>
              <a:t>where </a:t>
            </a:r>
            <a:r>
              <a:rPr lang="en-US" altLang="en-US" i="1" dirty="0" err="1"/>
              <a:t>instructor.dept_name</a:t>
            </a:r>
            <a:r>
              <a:rPr lang="en-US" altLang="en-US" i="1" dirty="0"/>
              <a:t> = </a:t>
            </a:r>
            <a:r>
              <a:rPr lang="en-US" altLang="en-US" i="1" dirty="0" err="1"/>
              <a:t>dept_count_proc.dept_name</a:t>
            </a:r>
            <a:endParaRPr lang="en-US" altLang="en-US" i="1" dirty="0"/>
          </a:p>
          <a:p>
            <a:pPr>
              <a:buFont typeface="Monotype Sorts" charset="2"/>
              <a:buNone/>
            </a:pPr>
            <a:r>
              <a:rPr lang="en-US" altLang="en-US" i="1" dirty="0"/>
              <a:t>        </a:t>
            </a:r>
            <a:r>
              <a:rPr lang="en-US" altLang="en-US" b="1" dirty="0"/>
              <a:t>end</a:t>
            </a:r>
            <a:endParaRPr lang="en-US" altLang="en-US" dirty="0"/>
          </a:p>
          <a:p>
            <a:r>
              <a:rPr lang="en-US" altLang="en-US" dirty="0"/>
              <a:t>The keywords </a:t>
            </a:r>
            <a:r>
              <a:rPr lang="en-US" altLang="en-US" b="1" dirty="0"/>
              <a:t>in</a:t>
            </a:r>
            <a:r>
              <a:rPr lang="en-US" altLang="en-US" dirty="0"/>
              <a:t> and  </a:t>
            </a:r>
            <a:r>
              <a:rPr lang="en-US" altLang="en-US" b="1" dirty="0"/>
              <a:t>out  </a:t>
            </a:r>
            <a:r>
              <a:rPr lang="en-US" altLang="en-US" dirty="0"/>
              <a:t>are parameters that are expected to have values assigned to them and parameters whose values are set in the procedure in order to return results.</a:t>
            </a:r>
          </a:p>
          <a:p>
            <a:r>
              <a:rPr lang="en-US" altLang="en-US" dirty="0"/>
              <a:t>Procedures can be invoked either from an SQL procedure or from embedded SQL, using the </a:t>
            </a:r>
            <a:r>
              <a:rPr lang="en-US" altLang="en-US" b="1" dirty="0"/>
              <a:t>call</a:t>
            </a:r>
            <a:r>
              <a:rPr lang="en-US" altLang="en-US" dirty="0"/>
              <a:t> statement.</a:t>
            </a:r>
          </a:p>
          <a:p>
            <a:pPr>
              <a:buFont typeface="Monotype Sorts" charset="2"/>
              <a:buNone/>
            </a:pPr>
            <a:r>
              <a:rPr lang="en-US" altLang="en-US" b="1" dirty="0"/>
              <a:t>		declare </a:t>
            </a:r>
            <a:r>
              <a:rPr lang="en-US" altLang="en-US" i="1" dirty="0" err="1"/>
              <a:t>d_count</a:t>
            </a:r>
            <a:r>
              <a:rPr lang="en-US" altLang="en-US" i="1" dirty="0"/>
              <a:t> </a:t>
            </a:r>
            <a:r>
              <a:rPr lang="en-US" altLang="en-US" b="1" dirty="0"/>
              <a:t>integer</a:t>
            </a:r>
            <a:r>
              <a:rPr lang="en-US" altLang="en-US" dirty="0"/>
              <a:t>;</a:t>
            </a:r>
            <a:br>
              <a:rPr lang="en-US" altLang="en-US" dirty="0"/>
            </a:br>
            <a:r>
              <a:rPr lang="en-US" altLang="en-US" dirty="0"/>
              <a:t>	</a:t>
            </a:r>
            <a:r>
              <a:rPr lang="en-US" altLang="en-US" b="1" dirty="0"/>
              <a:t>call </a:t>
            </a:r>
            <a:r>
              <a:rPr lang="en-US" altLang="en-US" i="1" dirty="0" err="1"/>
              <a:t>dept_count_proc</a:t>
            </a:r>
            <a:r>
              <a:rPr lang="en-US" altLang="en-US" dirty="0"/>
              <a:t>( </a:t>
            </a:r>
            <a:r>
              <a:rPr lang="en-US" altLang="ja-JP" dirty="0"/>
              <a:t>'Physics', </a:t>
            </a:r>
            <a:r>
              <a:rPr lang="en-US" altLang="ja-JP" i="1" dirty="0" err="1"/>
              <a:t>d_count</a:t>
            </a:r>
            <a:r>
              <a:rPr lang="en-US" altLang="ja-JP" dirty="0"/>
              <a:t>);</a:t>
            </a:r>
          </a:p>
          <a:p>
            <a:pPr>
              <a:buFont typeface="Monotype Sorts" charset="2"/>
              <a:buNone/>
            </a:pPr>
            <a:r>
              <a:rPr lang="en-US" altLang="en-US" dirty="0"/>
              <a:t>	</a:t>
            </a:r>
          </a:p>
          <a:p>
            <a:pPr indent="-274320"/>
            <a:endParaRPr lang="en-US" altLang="en-US" dirty="0"/>
          </a:p>
        </p:txBody>
      </p:sp>
    </p:spTree>
    <p:extLst>
      <p:ext uri="{BB962C8B-B14F-4D97-AF65-F5344CB8AC3E}">
        <p14:creationId xmlns:p14="http://schemas.microsoft.com/office/powerpoint/2010/main" val="3914342273"/>
      </p:ext>
    </p:extLst>
  </p:cSld>
  <p:clrMapOvr>
    <a:masterClrMapping/>
  </p:clrMapOvr>
  <p:transition spd="slow"/>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SQL Procedures (Cont.)</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3" y="820343"/>
            <a:ext cx="5729102" cy="1383539"/>
          </a:xfrm>
        </p:spPr>
        <p:txBody>
          <a:bodyPr vert="horz" wrap="square" lIns="68580" tIns="45720" rIns="91440" bIns="45720" numCol="1" anchor="t" anchorCtr="0" compatLnSpc="1">
            <a:prstTxWarp prst="textNoShape">
              <a:avLst/>
            </a:prstTxWarp>
          </a:bodyPr>
          <a:lstStyle/>
          <a:p>
            <a:r>
              <a:rPr lang="en-US" altLang="en-US" dirty="0"/>
              <a:t>Procedures and functions can be invoked also from dynamic SQL</a:t>
            </a:r>
          </a:p>
          <a:p>
            <a:r>
              <a:rPr lang="en-US" altLang="en-US" dirty="0"/>
              <a:t>SQL allows more than one procedure of the so long as the number of arguments of the procedures with the same name is different.</a:t>
            </a:r>
          </a:p>
          <a:p>
            <a:r>
              <a:rPr lang="en-US" altLang="en-US" dirty="0"/>
              <a:t>The name, along with the number of arguments, is used to identify the procedure. </a:t>
            </a:r>
          </a:p>
          <a:p>
            <a:pPr indent="-274320"/>
            <a:endParaRPr lang="en-US" altLang="en-US" dirty="0"/>
          </a:p>
        </p:txBody>
      </p:sp>
    </p:spTree>
    <p:extLst>
      <p:ext uri="{BB962C8B-B14F-4D97-AF65-F5344CB8AC3E}">
        <p14:creationId xmlns:p14="http://schemas.microsoft.com/office/powerpoint/2010/main" val="533148070"/>
      </p:ext>
    </p:extLst>
  </p:cSld>
  <p:clrMapOvr>
    <a:masterClrMapping/>
  </p:clrMapOvr>
  <p:transition spd="slow"/>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Triggers</a:t>
            </a:r>
          </a:p>
        </p:txBody>
      </p:sp>
      <p:sp>
        <p:nvSpPr>
          <p:cNvPr id="10" name="TextBox 11">
            <a:extLst>
              <a:ext uri="{FF2B5EF4-FFF2-40B4-BE49-F238E27FC236}">
                <a16:creationId xmlns:a16="http://schemas.microsoft.com/office/drawing/2014/main" id="{23A7BF01-96B5-D948-80E2-8FF79DD7C42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46</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1682762304"/>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1714"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Triggers</a:t>
            </a:r>
          </a:p>
        </p:txBody>
      </p:sp>
      <p:sp>
        <p:nvSpPr>
          <p:cNvPr id="48131" name="Rectangle 3"/>
          <p:cNvSpPr>
            <a:spLocks noGrp="1" noChangeArrowheads="1"/>
          </p:cNvSpPr>
          <p:nvPr>
            <p:ph type="body" idx="1"/>
          </p:nvPr>
        </p:nvSpPr>
        <p:spPr>
          <a:xfrm>
            <a:off x="1719263" y="866775"/>
            <a:ext cx="5735761" cy="3625454"/>
          </a:xfrm>
        </p:spPr>
        <p:txBody>
          <a:bodyPr/>
          <a:lstStyle/>
          <a:p>
            <a:r>
              <a:rPr lang="en-US" altLang="en-US" dirty="0"/>
              <a:t>A </a:t>
            </a:r>
            <a:r>
              <a:rPr lang="en-US" altLang="en-US" b="1" dirty="0">
                <a:solidFill>
                  <a:srgbClr val="002060"/>
                </a:solidFill>
              </a:rPr>
              <a:t>trigger</a:t>
            </a:r>
            <a:r>
              <a:rPr lang="en-US" altLang="en-US" dirty="0"/>
              <a:t> is a statement that is executed automatically by the system as a side effect of a modification to the database.</a:t>
            </a:r>
          </a:p>
          <a:p>
            <a:r>
              <a:rPr lang="en-US" altLang="en-US" dirty="0"/>
              <a:t>To design a trigger mechanism, we must:</a:t>
            </a:r>
          </a:p>
          <a:p>
            <a:pPr lvl="1"/>
            <a:r>
              <a:rPr lang="en-US" altLang="en-US" dirty="0">
                <a:ea typeface="ＭＳ Ｐゴシック" panose="020B0600070205080204" pitchFamily="34" charset="-128"/>
              </a:rPr>
              <a:t>Specify the conditions under which the trigger is to be executed.</a:t>
            </a:r>
          </a:p>
          <a:p>
            <a:pPr lvl="1"/>
            <a:r>
              <a:rPr lang="en-US" altLang="en-US" dirty="0">
                <a:ea typeface="ＭＳ Ｐゴシック" panose="020B0600070205080204" pitchFamily="34" charset="-128"/>
              </a:rPr>
              <a:t>Specify the actions to be taken when the trigger executes.</a:t>
            </a:r>
          </a:p>
          <a:p>
            <a:r>
              <a:rPr lang="en-US" altLang="en-US" dirty="0"/>
              <a:t>Triggers introduced to SQL standard in SQL:1999, but supported even earlier using non-standard syntax by most databases.		</a:t>
            </a:r>
          </a:p>
          <a:p>
            <a:pPr lvl="1"/>
            <a:r>
              <a:rPr lang="en-US" altLang="en-US" dirty="0">
                <a:solidFill>
                  <a:srgbClr val="002060"/>
                </a:solidFill>
                <a:ea typeface="ＭＳ Ｐゴシック" panose="020B0600070205080204" pitchFamily="34" charset="-128"/>
              </a:rPr>
              <a:t>Syntax illustrated here may not work exactly on your database system; check the system manuals</a:t>
            </a:r>
          </a:p>
        </p:txBody>
      </p:sp>
    </p:spTree>
    <p:extLst>
      <p:ext uri="{BB962C8B-B14F-4D97-AF65-F5344CB8AC3E}">
        <p14:creationId xmlns:p14="http://schemas.microsoft.com/office/powerpoint/2010/main" val="297638025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4" name="Rectangle 2"/>
          <p:cNvSpPr>
            <a:spLocks noGrp="1" noChangeArrowheads="1"/>
          </p:cNvSpPr>
          <p:nvPr>
            <p:ph type="title"/>
          </p:nvPr>
        </p:nvSpPr>
        <p:spPr/>
        <p:txBody>
          <a:bodyPr/>
          <a:lstStyle/>
          <a:p>
            <a:r>
              <a:rPr lang="en-US" altLang="en-US" dirty="0">
                <a:effectLst>
                  <a:outerShdw blurRad="38100" dist="38100" dir="2700000" algn="tl">
                    <a:srgbClr val="C0C0C0"/>
                  </a:outerShdw>
                </a:effectLst>
              </a:rPr>
              <a:t>Triggering Events and Actions in SQL</a:t>
            </a:r>
            <a:endParaRPr lang="en-US" altLang="en-US" sz="2400" dirty="0">
              <a:effectLst>
                <a:outerShdw blurRad="38100" dist="38100" dir="2700000" algn="tl">
                  <a:srgbClr val="C0C0C0"/>
                </a:outerShdw>
              </a:effectLst>
            </a:endParaRPr>
          </a:p>
        </p:txBody>
      </p:sp>
      <p:sp>
        <p:nvSpPr>
          <p:cNvPr id="7170" name="Rectangle 3"/>
          <p:cNvSpPr>
            <a:spLocks noGrp="1" noChangeArrowheads="1"/>
          </p:cNvSpPr>
          <p:nvPr>
            <p:ph idx="1"/>
          </p:nvPr>
        </p:nvSpPr>
        <p:spPr>
          <a:xfrm>
            <a:off x="1719264" y="820343"/>
            <a:ext cx="5789026" cy="3677840"/>
          </a:xfrm>
        </p:spPr>
        <p:txBody>
          <a:bodyPr vert="horz" wrap="square" lIns="68580" tIns="45720" rIns="91440" bIns="45720" numCol="1" anchor="t" anchorCtr="0" compatLnSpc="1">
            <a:prstTxWarp prst="textNoShape">
              <a:avLst/>
            </a:prstTxWarp>
          </a:bodyPr>
          <a:lstStyle/>
          <a:p>
            <a:pPr>
              <a:lnSpc>
                <a:spcPct val="90000"/>
              </a:lnSpc>
            </a:pPr>
            <a:r>
              <a:rPr lang="en-US" altLang="en-US" dirty="0"/>
              <a:t>Triggering event can be </a:t>
            </a:r>
            <a:r>
              <a:rPr lang="en-US" altLang="en-US" b="1" dirty="0"/>
              <a:t>insert</a:t>
            </a:r>
            <a:r>
              <a:rPr lang="en-US" altLang="en-US" dirty="0"/>
              <a:t>, </a:t>
            </a:r>
            <a:r>
              <a:rPr lang="en-US" altLang="en-US" b="1" dirty="0"/>
              <a:t>delete</a:t>
            </a:r>
            <a:r>
              <a:rPr lang="en-US" altLang="en-US" dirty="0"/>
              <a:t> or </a:t>
            </a:r>
            <a:r>
              <a:rPr lang="en-US" altLang="en-US" b="1" dirty="0"/>
              <a:t>update</a:t>
            </a:r>
          </a:p>
          <a:p>
            <a:pPr>
              <a:lnSpc>
                <a:spcPct val="90000"/>
              </a:lnSpc>
            </a:pPr>
            <a:r>
              <a:rPr lang="en-US" altLang="en-US" dirty="0"/>
              <a:t>Triggers on update can be restricted to specific attributes</a:t>
            </a:r>
          </a:p>
          <a:p>
            <a:pPr lvl="1">
              <a:lnSpc>
                <a:spcPct val="90000"/>
              </a:lnSpc>
            </a:pPr>
            <a:r>
              <a:rPr lang="en-US" altLang="en-US" dirty="0">
                <a:ea typeface="ＭＳ Ｐゴシック" panose="020B0600070205080204" pitchFamily="34" charset="-128"/>
              </a:rPr>
              <a:t>For example, </a:t>
            </a:r>
            <a:r>
              <a:rPr lang="en-US" altLang="en-US" b="1" dirty="0">
                <a:ea typeface="ＭＳ Ｐゴシック" panose="020B0600070205080204" pitchFamily="34" charset="-128"/>
              </a:rPr>
              <a:t> after update of </a:t>
            </a:r>
            <a:r>
              <a:rPr lang="en-US" altLang="en-US" i="1" dirty="0">
                <a:ea typeface="ＭＳ Ｐゴシック" panose="020B0600070205080204" pitchFamily="34" charset="-128"/>
              </a:rPr>
              <a:t>takes </a:t>
            </a:r>
            <a:r>
              <a:rPr lang="en-US" altLang="en-US" b="1" dirty="0">
                <a:ea typeface="ＭＳ Ｐゴシック" panose="020B0600070205080204" pitchFamily="34" charset="-128"/>
              </a:rPr>
              <a:t>on</a:t>
            </a:r>
            <a:r>
              <a:rPr lang="en-US" altLang="en-US" i="1" dirty="0">
                <a:ea typeface="ＭＳ Ｐゴシック" panose="020B0600070205080204" pitchFamily="34" charset="-128"/>
              </a:rPr>
              <a:t> grade</a:t>
            </a:r>
          </a:p>
          <a:p>
            <a:pPr>
              <a:lnSpc>
                <a:spcPct val="90000"/>
              </a:lnSpc>
            </a:pPr>
            <a:r>
              <a:rPr lang="en-US" altLang="en-US" dirty="0"/>
              <a:t>Values of attributes before and after an update can be referenced</a:t>
            </a:r>
          </a:p>
          <a:p>
            <a:pPr lvl="1">
              <a:lnSpc>
                <a:spcPct val="90000"/>
              </a:lnSpc>
            </a:pPr>
            <a:r>
              <a:rPr lang="en-US" altLang="en-US" b="1" dirty="0">
                <a:ea typeface="ＭＳ Ｐゴシック" panose="020B0600070205080204" pitchFamily="34" charset="-128"/>
              </a:rPr>
              <a:t>referencing old row as</a:t>
            </a:r>
            <a:r>
              <a:rPr lang="en-US" altLang="en-US" dirty="0">
                <a:ea typeface="ＭＳ Ｐゴシック" panose="020B0600070205080204" pitchFamily="34" charset="-128"/>
              </a:rPr>
              <a:t>   </a:t>
            </a:r>
            <a:r>
              <a:rPr lang="en-US" altLang="en-US" b="1" dirty="0">
                <a:ea typeface="ＭＳ Ｐゴシック" panose="020B0600070205080204" pitchFamily="34" charset="-128"/>
              </a:rPr>
              <a:t>: </a:t>
            </a:r>
            <a:r>
              <a:rPr lang="en-US" altLang="en-US" dirty="0">
                <a:ea typeface="ＭＳ Ｐゴシック" panose="020B0600070205080204" pitchFamily="34" charset="-128"/>
              </a:rPr>
              <a:t> for deletes and updates</a:t>
            </a:r>
          </a:p>
          <a:p>
            <a:pPr lvl="1">
              <a:lnSpc>
                <a:spcPct val="90000"/>
              </a:lnSpc>
            </a:pPr>
            <a:r>
              <a:rPr lang="en-US" altLang="en-US" b="1" dirty="0">
                <a:ea typeface="ＭＳ Ｐゴシック" panose="020B0600070205080204" pitchFamily="34" charset="-128"/>
              </a:rPr>
              <a:t>referencing new row as  : </a:t>
            </a:r>
            <a:r>
              <a:rPr lang="en-US" altLang="en-US" dirty="0">
                <a:ea typeface="ＭＳ Ｐゴシック" panose="020B0600070205080204" pitchFamily="34" charset="-128"/>
              </a:rPr>
              <a:t>for inserts and updates</a:t>
            </a:r>
            <a:endParaRPr lang="en-US" altLang="en-US" b="1" dirty="0">
              <a:ea typeface="ＭＳ Ｐゴシック" panose="020B0600070205080204" pitchFamily="34" charset="-128"/>
            </a:endParaRPr>
          </a:p>
          <a:p>
            <a:pPr>
              <a:lnSpc>
                <a:spcPct val="90000"/>
              </a:lnSpc>
            </a:pPr>
            <a:r>
              <a:rPr lang="en-US" altLang="en-US" dirty="0"/>
              <a:t>Triggers can be activated before an event, which can serve as extra constraints.  For example,  convert blank grades to null.</a:t>
            </a:r>
          </a:p>
          <a:p>
            <a:pPr>
              <a:lnSpc>
                <a:spcPct val="90000"/>
              </a:lnSpc>
              <a:buFont typeface="Monotype Sorts" charset="2"/>
              <a:buNone/>
            </a:pPr>
            <a:r>
              <a:rPr lang="en-US" altLang="en-US" sz="600" dirty="0"/>
              <a:t> </a:t>
            </a:r>
          </a:p>
          <a:p>
            <a:pPr>
              <a:lnSpc>
                <a:spcPct val="80000"/>
              </a:lnSpc>
              <a:buFont typeface="Monotype Sorts" charset="2"/>
              <a:buNone/>
            </a:pPr>
            <a:r>
              <a:rPr lang="en-US" altLang="en-US" b="1" dirty="0"/>
              <a:t>		create trigger </a:t>
            </a:r>
            <a:r>
              <a:rPr lang="en-US" altLang="en-US" i="1" dirty="0" err="1"/>
              <a:t>setnull_trigger</a:t>
            </a:r>
            <a:r>
              <a:rPr lang="en-US" altLang="en-US" i="1" dirty="0"/>
              <a:t> </a:t>
            </a:r>
            <a:r>
              <a:rPr lang="en-US" altLang="en-US" b="1" dirty="0"/>
              <a:t>before update of </a:t>
            </a:r>
            <a:r>
              <a:rPr lang="en-US" altLang="en-US" i="1" dirty="0"/>
              <a:t>takes</a:t>
            </a:r>
            <a:br>
              <a:rPr lang="en-US" altLang="en-US" i="1" dirty="0"/>
            </a:br>
            <a:r>
              <a:rPr lang="en-US" altLang="en-US" b="1" dirty="0"/>
              <a:t>	referencing new row as </a:t>
            </a:r>
            <a:r>
              <a:rPr lang="en-US" altLang="en-US" i="1" dirty="0" err="1"/>
              <a:t>nrow</a:t>
            </a:r>
            <a:br>
              <a:rPr lang="en-US" altLang="en-US" i="1" dirty="0"/>
            </a:br>
            <a:r>
              <a:rPr lang="en-US" altLang="en-US" b="1" dirty="0"/>
              <a:t>	for each row</a:t>
            </a:r>
            <a:br>
              <a:rPr lang="en-US" altLang="en-US" b="1" dirty="0"/>
            </a:br>
            <a:r>
              <a:rPr lang="en-US" altLang="en-US" b="1" dirty="0"/>
              <a:t>	      when (</a:t>
            </a:r>
            <a:r>
              <a:rPr lang="en-US" altLang="en-US" i="1" dirty="0" err="1"/>
              <a:t>nrow.grade</a:t>
            </a:r>
            <a:r>
              <a:rPr lang="en-US" altLang="en-US" dirty="0"/>
              <a:t> = </a:t>
            </a:r>
            <a:r>
              <a:rPr lang="en-US" altLang="ja-JP" dirty="0"/>
              <a:t>' ')</a:t>
            </a:r>
            <a:br>
              <a:rPr lang="en-US" altLang="ja-JP" dirty="0"/>
            </a:br>
            <a:r>
              <a:rPr lang="en-US" altLang="ja-JP" dirty="0"/>
              <a:t>               </a:t>
            </a:r>
            <a:r>
              <a:rPr lang="en-US" altLang="ja-JP" b="1" dirty="0"/>
              <a:t>begin atomic</a:t>
            </a:r>
            <a:br>
              <a:rPr lang="en-US" altLang="ja-JP" i="1" dirty="0"/>
            </a:br>
            <a:r>
              <a:rPr lang="en-US" altLang="ja-JP" b="1" dirty="0"/>
              <a:t>	          set </a:t>
            </a:r>
            <a:r>
              <a:rPr lang="en-US" altLang="ja-JP" i="1" dirty="0" err="1"/>
              <a:t>nrow.grade</a:t>
            </a:r>
            <a:r>
              <a:rPr lang="en-US" altLang="ja-JP" i="1" dirty="0"/>
              <a:t> </a:t>
            </a:r>
            <a:r>
              <a:rPr lang="en-US" altLang="ja-JP" dirty="0"/>
              <a:t>= </a:t>
            </a:r>
            <a:r>
              <a:rPr lang="en-US" altLang="ja-JP" b="1" dirty="0"/>
              <a:t>null;</a:t>
            </a:r>
            <a:br>
              <a:rPr lang="en-US" altLang="ja-JP" b="1" dirty="0"/>
            </a:br>
            <a:r>
              <a:rPr lang="en-US" altLang="ja-JP" b="1" dirty="0"/>
              <a:t>         end;</a:t>
            </a:r>
          </a:p>
          <a:p>
            <a:pPr indent="-274320"/>
            <a:endParaRPr lang="en-US" altLang="en-US" dirty="0"/>
          </a:p>
        </p:txBody>
      </p:sp>
    </p:spTree>
    <p:extLst>
      <p:ext uri="{BB962C8B-B14F-4D97-AF65-F5344CB8AC3E}">
        <p14:creationId xmlns:p14="http://schemas.microsoft.com/office/powerpoint/2010/main" val="2746791837"/>
      </p:ext>
    </p:extLst>
  </p:cSld>
  <p:clrMapOvr>
    <a:masterClrMapping/>
  </p:clrMapOvr>
  <p:transition spd="slow"/>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2"/>
          <p:cNvSpPr>
            <a:spLocks noGrp="1" noChangeArrowheads="1"/>
          </p:cNvSpPr>
          <p:nvPr>
            <p:ph type="title"/>
          </p:nvPr>
        </p:nvSpPr>
        <p:spPr>
          <a:xfrm>
            <a:off x="1799035" y="88106"/>
            <a:ext cx="6057900" cy="457200"/>
          </a:xfrm>
        </p:spPr>
        <p:txBody>
          <a:bodyPr/>
          <a:lstStyle/>
          <a:p>
            <a:r>
              <a:rPr lang="en-US" altLang="en-US">
                <a:effectLst/>
              </a:rPr>
              <a:t>Trigger to Maintain credits_earned value</a:t>
            </a:r>
          </a:p>
        </p:txBody>
      </p:sp>
      <p:sp>
        <p:nvSpPr>
          <p:cNvPr id="50179" name="Rectangle 3"/>
          <p:cNvSpPr>
            <a:spLocks noGrp="1" noChangeArrowheads="1"/>
          </p:cNvSpPr>
          <p:nvPr>
            <p:ph type="body" idx="1"/>
          </p:nvPr>
        </p:nvSpPr>
        <p:spPr>
          <a:xfrm>
            <a:off x="1728926" y="820342"/>
            <a:ext cx="5992278" cy="3677840"/>
          </a:xfrm>
        </p:spPr>
        <p:txBody>
          <a:bodyPr/>
          <a:lstStyle/>
          <a:p>
            <a:r>
              <a:rPr lang="en-US" altLang="en-US" b="1" dirty="0"/>
              <a:t>create trigger </a:t>
            </a:r>
            <a:r>
              <a:rPr lang="en-US" altLang="en-US" i="1" dirty="0" err="1"/>
              <a:t>credits_earned</a:t>
            </a:r>
            <a:r>
              <a:rPr lang="en-US" altLang="en-US" i="1" dirty="0"/>
              <a:t> </a:t>
            </a:r>
            <a:r>
              <a:rPr lang="en-US" altLang="en-US" b="1" dirty="0"/>
              <a:t>after update of </a:t>
            </a:r>
            <a:r>
              <a:rPr lang="en-US" altLang="en-US" i="1" dirty="0"/>
              <a:t>takes </a:t>
            </a:r>
            <a:r>
              <a:rPr lang="en-US" altLang="en-US" b="1" dirty="0"/>
              <a:t>on </a:t>
            </a:r>
            <a:r>
              <a:rPr lang="en-US" altLang="en-US" dirty="0"/>
              <a:t>(</a:t>
            </a:r>
            <a:r>
              <a:rPr lang="en-US" altLang="en-US" i="1" dirty="0"/>
              <a:t>grade</a:t>
            </a:r>
            <a:r>
              <a:rPr lang="en-US" altLang="en-US" dirty="0"/>
              <a:t>)</a:t>
            </a:r>
            <a:br>
              <a:rPr lang="en-US" altLang="en-US" dirty="0"/>
            </a:br>
            <a:r>
              <a:rPr lang="en-US" altLang="en-US" b="1" dirty="0"/>
              <a:t>referencing new row as </a:t>
            </a:r>
            <a:r>
              <a:rPr lang="en-US" altLang="en-US" i="1" dirty="0" err="1"/>
              <a:t>nrow</a:t>
            </a:r>
            <a:br>
              <a:rPr lang="en-US" altLang="en-US" i="1" dirty="0"/>
            </a:br>
            <a:r>
              <a:rPr lang="en-US" altLang="en-US" b="1" dirty="0"/>
              <a:t>referencing old row as </a:t>
            </a:r>
            <a:r>
              <a:rPr lang="en-US" altLang="en-US" i="1" dirty="0" err="1"/>
              <a:t>orow</a:t>
            </a:r>
            <a:br>
              <a:rPr lang="en-US" altLang="en-US" i="1" dirty="0"/>
            </a:br>
            <a:r>
              <a:rPr lang="en-US" altLang="en-US" b="1" dirty="0"/>
              <a:t>for each row</a:t>
            </a:r>
            <a:br>
              <a:rPr lang="en-US" altLang="en-US" b="1" dirty="0"/>
            </a:br>
            <a:r>
              <a:rPr lang="en-US" altLang="en-US" b="1" dirty="0"/>
              <a:t>when </a:t>
            </a:r>
            <a:r>
              <a:rPr lang="en-US" altLang="en-US" i="1" dirty="0" err="1"/>
              <a:t>nrow.grade</a:t>
            </a:r>
            <a:r>
              <a:rPr lang="en-US" altLang="en-US" i="1" dirty="0"/>
              <a:t> </a:t>
            </a:r>
            <a:r>
              <a:rPr lang="en-US" altLang="en-US" dirty="0"/>
              <a:t>&lt;&gt; 'F' </a:t>
            </a:r>
            <a:r>
              <a:rPr lang="en-US" altLang="en-US" b="1" dirty="0"/>
              <a:t>and </a:t>
            </a:r>
            <a:r>
              <a:rPr lang="en-US" altLang="en-US" i="1" dirty="0" err="1"/>
              <a:t>nrow.grade</a:t>
            </a:r>
            <a:r>
              <a:rPr lang="en-US" altLang="en-US" i="1" dirty="0"/>
              <a:t> </a:t>
            </a:r>
            <a:r>
              <a:rPr lang="en-US" altLang="en-US" b="1" dirty="0"/>
              <a:t>is not null</a:t>
            </a:r>
            <a:br>
              <a:rPr lang="en-US" altLang="en-US" b="1" dirty="0"/>
            </a:br>
            <a:r>
              <a:rPr lang="en-US" altLang="en-US" b="1" dirty="0"/>
              <a:t>    and </a:t>
            </a:r>
            <a:r>
              <a:rPr lang="en-US" altLang="en-US" dirty="0"/>
              <a:t>(</a:t>
            </a:r>
            <a:r>
              <a:rPr lang="en-US" altLang="en-US" i="1" dirty="0" err="1"/>
              <a:t>orow.grade</a:t>
            </a:r>
            <a:r>
              <a:rPr lang="en-US" altLang="en-US" i="1" dirty="0"/>
              <a:t> </a:t>
            </a:r>
            <a:r>
              <a:rPr lang="en-US" altLang="en-US" dirty="0"/>
              <a:t>= 'F' </a:t>
            </a:r>
            <a:r>
              <a:rPr lang="en-US" altLang="en-US" b="1" dirty="0"/>
              <a:t>or </a:t>
            </a:r>
            <a:r>
              <a:rPr lang="en-US" altLang="en-US" i="1" dirty="0" err="1"/>
              <a:t>orow.grade</a:t>
            </a:r>
            <a:r>
              <a:rPr lang="en-US" altLang="en-US" i="1" dirty="0"/>
              <a:t> </a:t>
            </a:r>
            <a:r>
              <a:rPr lang="en-US" altLang="en-US" b="1" dirty="0"/>
              <a:t>is null</a:t>
            </a:r>
            <a:r>
              <a:rPr lang="en-US" altLang="en-US" dirty="0"/>
              <a:t>)</a:t>
            </a:r>
            <a:br>
              <a:rPr lang="en-US" altLang="en-US" dirty="0"/>
            </a:br>
            <a:r>
              <a:rPr lang="en-US" altLang="en-US" b="1" dirty="0"/>
              <a:t>begin atomic</a:t>
            </a:r>
            <a:br>
              <a:rPr lang="en-US" altLang="en-US" b="1" dirty="0"/>
            </a:br>
            <a:r>
              <a:rPr lang="en-US" altLang="en-US" b="1" dirty="0"/>
              <a:t>     update </a:t>
            </a:r>
            <a:r>
              <a:rPr lang="en-US" altLang="en-US" i="1" dirty="0"/>
              <a:t>student</a:t>
            </a:r>
            <a:br>
              <a:rPr lang="en-US" altLang="en-US" i="1" dirty="0"/>
            </a:br>
            <a:r>
              <a:rPr lang="en-US" altLang="en-US" i="1" dirty="0"/>
              <a:t>     </a:t>
            </a:r>
            <a:r>
              <a:rPr lang="en-US" altLang="en-US" b="1" dirty="0"/>
              <a:t>set </a:t>
            </a:r>
            <a:r>
              <a:rPr lang="en-US" altLang="en-US" i="1" dirty="0" err="1"/>
              <a:t>tot_cred</a:t>
            </a:r>
            <a:r>
              <a:rPr lang="en-US" altLang="en-US" dirty="0"/>
              <a:t>= </a:t>
            </a:r>
            <a:r>
              <a:rPr lang="en-US" altLang="en-US" i="1" dirty="0" err="1"/>
              <a:t>tot_cred</a:t>
            </a:r>
            <a:r>
              <a:rPr lang="en-US" altLang="en-US" i="1" dirty="0"/>
              <a:t> </a:t>
            </a:r>
            <a:r>
              <a:rPr lang="en-US" altLang="en-US" dirty="0"/>
              <a:t>+ </a:t>
            </a:r>
            <a:br>
              <a:rPr lang="en-US" altLang="en-US" dirty="0"/>
            </a:br>
            <a:r>
              <a:rPr lang="en-US" altLang="en-US" dirty="0"/>
              <a:t>           (</a:t>
            </a:r>
            <a:r>
              <a:rPr lang="en-US" altLang="en-US" b="1" dirty="0"/>
              <a:t>select </a:t>
            </a:r>
            <a:r>
              <a:rPr lang="en-US" altLang="en-US" i="1" dirty="0"/>
              <a:t>credits</a:t>
            </a:r>
            <a:br>
              <a:rPr lang="en-US" altLang="en-US" i="1" dirty="0"/>
            </a:br>
            <a:r>
              <a:rPr lang="en-US" altLang="en-US" i="1" dirty="0"/>
              <a:t>            </a:t>
            </a:r>
            <a:r>
              <a:rPr lang="en-US" altLang="en-US" b="1" dirty="0"/>
              <a:t>from </a:t>
            </a:r>
            <a:r>
              <a:rPr lang="en-US" altLang="en-US" i="1" dirty="0"/>
              <a:t>course</a:t>
            </a:r>
            <a:br>
              <a:rPr lang="en-US" altLang="en-US" i="1" dirty="0"/>
            </a:br>
            <a:r>
              <a:rPr lang="en-US" altLang="en-US" i="1" dirty="0"/>
              <a:t>            </a:t>
            </a:r>
            <a:r>
              <a:rPr lang="en-US" altLang="en-US" b="1" dirty="0"/>
              <a:t>where </a:t>
            </a:r>
            <a:r>
              <a:rPr lang="en-US" altLang="en-US" i="1" dirty="0" err="1"/>
              <a:t>course</a:t>
            </a:r>
            <a:r>
              <a:rPr lang="en-US" altLang="en-US" dirty="0" err="1"/>
              <a:t>.</a:t>
            </a:r>
            <a:r>
              <a:rPr lang="en-US" altLang="en-US" i="1" dirty="0" err="1"/>
              <a:t>course_id</a:t>
            </a:r>
            <a:r>
              <a:rPr lang="en-US" altLang="en-US" dirty="0"/>
              <a:t>= </a:t>
            </a:r>
            <a:r>
              <a:rPr lang="en-US" altLang="en-US" i="1" dirty="0" err="1"/>
              <a:t>nrow.course_id</a:t>
            </a:r>
            <a:r>
              <a:rPr lang="en-US" altLang="en-US" dirty="0"/>
              <a:t>)</a:t>
            </a:r>
            <a:br>
              <a:rPr lang="en-US" altLang="en-US" dirty="0"/>
            </a:br>
            <a:r>
              <a:rPr lang="en-US" altLang="en-US" dirty="0"/>
              <a:t>     </a:t>
            </a:r>
            <a:r>
              <a:rPr lang="en-US" altLang="en-US" b="1" dirty="0"/>
              <a:t>where </a:t>
            </a:r>
            <a:r>
              <a:rPr lang="en-US" altLang="en-US" i="1" dirty="0"/>
              <a:t>student.id </a:t>
            </a:r>
            <a:r>
              <a:rPr lang="en-US" altLang="en-US" dirty="0"/>
              <a:t>= </a:t>
            </a:r>
            <a:r>
              <a:rPr lang="en-US" altLang="en-US" i="1" dirty="0"/>
              <a:t>nrow.id</a:t>
            </a:r>
            <a:r>
              <a:rPr lang="en-US" altLang="en-US" dirty="0"/>
              <a:t>;</a:t>
            </a:r>
            <a:br>
              <a:rPr lang="en-US" altLang="en-US" dirty="0"/>
            </a:br>
            <a:r>
              <a:rPr lang="en-US" altLang="en-US" b="1" dirty="0"/>
              <a:t>end</a:t>
            </a:r>
            <a:r>
              <a:rPr lang="en-US" altLang="en-US" dirty="0"/>
              <a:t>;</a:t>
            </a:r>
          </a:p>
        </p:txBody>
      </p:sp>
    </p:spTree>
    <p:extLst>
      <p:ext uri="{BB962C8B-B14F-4D97-AF65-F5344CB8AC3E}">
        <p14:creationId xmlns:p14="http://schemas.microsoft.com/office/powerpoint/2010/main" val="39038273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DC346BBC-8E08-BE4D-B129-57B9A864E1D3}"/>
              </a:ext>
            </a:extLst>
          </p:cNvPr>
          <p:cNvSpPr>
            <a:spLocks noGrp="1"/>
          </p:cNvSpPr>
          <p:nvPr>
            <p:ph type="title"/>
          </p:nvPr>
        </p:nvSpPr>
        <p:spPr/>
        <p:txBody>
          <a:bodyPr/>
          <a:lstStyle/>
          <a:p>
            <a:r>
              <a:rPr lang="en-US" dirty="0"/>
              <a:t>Last Night’s Recitation</a:t>
            </a:r>
          </a:p>
        </p:txBody>
      </p:sp>
      <p:pic>
        <p:nvPicPr>
          <p:cNvPr id="4" name="Picture 3">
            <a:extLst>
              <a:ext uri="{FF2B5EF4-FFF2-40B4-BE49-F238E27FC236}">
                <a16:creationId xmlns:a16="http://schemas.microsoft.com/office/drawing/2014/main" id="{DEE5F150-0CD3-FC4A-A253-F1E21BADBE95}"/>
              </a:ext>
            </a:extLst>
          </p:cNvPr>
          <p:cNvPicPr>
            <a:picLocks noChangeAspect="1"/>
          </p:cNvPicPr>
          <p:nvPr/>
        </p:nvPicPr>
        <p:blipFill>
          <a:blip r:embed="rId2"/>
          <a:stretch>
            <a:fillRect/>
          </a:stretch>
        </p:blipFill>
        <p:spPr>
          <a:xfrm>
            <a:off x="76200" y="676275"/>
            <a:ext cx="4953000" cy="3962400"/>
          </a:xfrm>
          <a:prstGeom prst="rect">
            <a:avLst/>
          </a:prstGeom>
        </p:spPr>
      </p:pic>
      <p:sp>
        <p:nvSpPr>
          <p:cNvPr id="5" name="TextBox 4">
            <a:extLst>
              <a:ext uri="{FF2B5EF4-FFF2-40B4-BE49-F238E27FC236}">
                <a16:creationId xmlns:a16="http://schemas.microsoft.com/office/drawing/2014/main" id="{C75E1368-5F9E-4C4F-BC34-24D8B3BF1DCA}"/>
              </a:ext>
            </a:extLst>
          </p:cNvPr>
          <p:cNvSpPr txBox="1"/>
          <p:nvPr/>
        </p:nvSpPr>
        <p:spPr>
          <a:xfrm>
            <a:off x="4168234" y="590550"/>
            <a:ext cx="4888005" cy="3693319"/>
          </a:xfrm>
          <a:prstGeom prst="rect">
            <a:avLst/>
          </a:prstGeom>
          <a:noFill/>
        </p:spPr>
        <p:txBody>
          <a:bodyPr wrap="none" rtlCol="0">
            <a:spAutoFit/>
          </a:bodyPr>
          <a:lstStyle/>
          <a:p>
            <a:pPr marL="285750" indent="-285750">
              <a:buFont typeface="Arial" panose="020B0604020202020204" pitchFamily="34" charset="0"/>
              <a:buChar char="•"/>
            </a:pPr>
            <a:r>
              <a:rPr lang="en-US" dirty="0"/>
              <a:t>I was lurking during last night’s recitation.</a:t>
            </a:r>
          </a:p>
          <a:p>
            <a:pPr marL="285750" indent="-285750">
              <a:buFont typeface="Arial" panose="020B0604020202020204" pitchFamily="34" charset="0"/>
              <a:buChar char="•"/>
            </a:pPr>
            <a:r>
              <a:rPr lang="en-US" dirty="0"/>
              <a:t>The recording rendering finished early this AM.</a:t>
            </a:r>
          </a:p>
          <a:p>
            <a:pPr marL="285750" indent="-285750">
              <a:buFont typeface="Arial" panose="020B0604020202020204" pitchFamily="34" charset="0"/>
              <a:buChar char="•"/>
            </a:pPr>
            <a:r>
              <a:rPr lang="en-US" dirty="0"/>
              <a:t>Ferguson started rubbing his hands and</a:t>
            </a:r>
            <a:br>
              <a:rPr lang="en-US" dirty="0"/>
            </a:br>
            <a:r>
              <a:rPr lang="en-US" dirty="0"/>
              <a:t>laughing diabolically.</a:t>
            </a:r>
          </a:p>
          <a:p>
            <a:pPr marL="285750" indent="-285750">
              <a:buFont typeface="Arial" panose="020B0604020202020204" pitchFamily="34" charset="0"/>
              <a:buChar char="•"/>
            </a:pPr>
            <a:r>
              <a:rPr lang="en-US" dirty="0"/>
              <a:t>Enough is enough. </a:t>
            </a:r>
          </a:p>
          <a:p>
            <a:pPr marL="742950" lvl="1" indent="-285750">
              <a:buFont typeface="Arial" panose="020B0604020202020204" pitchFamily="34" charset="0"/>
              <a:buChar char="•"/>
            </a:pPr>
            <a:r>
              <a:rPr lang="en-US" dirty="0"/>
              <a:t>I hit Ferguson with a </a:t>
            </a:r>
            <a:r>
              <a:rPr lang="en-US" dirty="0" err="1"/>
              <a:t>batarang</a:t>
            </a:r>
            <a:r>
              <a:rPr lang="en-US" dirty="0"/>
              <a:t>.</a:t>
            </a:r>
          </a:p>
          <a:p>
            <a:pPr marL="742950" lvl="1" indent="-285750">
              <a:buFont typeface="Arial" panose="020B0604020202020204" pitchFamily="34" charset="0"/>
              <a:buChar char="•"/>
            </a:pPr>
            <a:r>
              <a:rPr lang="en-US" dirty="0"/>
              <a:t>He was already logged into </a:t>
            </a:r>
            <a:r>
              <a:rPr lang="en-US" dirty="0" err="1"/>
              <a:t>CourseWorks</a:t>
            </a:r>
            <a:r>
              <a:rPr lang="en-US" dirty="0"/>
              <a:t>.</a:t>
            </a:r>
          </a:p>
          <a:p>
            <a:pPr marL="742950" lvl="1" indent="-285750">
              <a:buFont typeface="Arial" panose="020B0604020202020204" pitchFamily="34" charset="0"/>
              <a:buChar char="•"/>
            </a:pPr>
            <a:r>
              <a:rPr lang="en-US" dirty="0"/>
              <a:t>So, I uploaded the video to the OH folder.</a:t>
            </a:r>
          </a:p>
          <a:p>
            <a:pPr marL="285750" indent="-285750">
              <a:buFont typeface="Arial" panose="020B0604020202020204" pitchFamily="34" charset="0"/>
              <a:buChar char="•"/>
            </a:pPr>
            <a:r>
              <a:rPr lang="en-US" dirty="0"/>
              <a:t>You’re welcome.</a:t>
            </a:r>
          </a:p>
          <a:p>
            <a:r>
              <a:rPr lang="en-US" dirty="0"/>
              <a:t>					</a:t>
            </a:r>
          </a:p>
          <a:p>
            <a:r>
              <a:rPr lang="en-US" dirty="0"/>
              <a:t>					Sincerely,</a:t>
            </a:r>
            <a:br>
              <a:rPr lang="en-US" dirty="0"/>
            </a:br>
            <a:br>
              <a:rPr lang="en-US" dirty="0"/>
            </a:br>
            <a:r>
              <a:rPr lang="en-US" dirty="0"/>
              <a:t>					Batman</a:t>
            </a:r>
          </a:p>
        </p:txBody>
      </p:sp>
    </p:spTree>
    <p:extLst>
      <p:ext uri="{BB962C8B-B14F-4D97-AF65-F5344CB8AC3E}">
        <p14:creationId xmlns:p14="http://schemas.microsoft.com/office/powerpoint/2010/main" val="4955910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906"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Statement Level Triggers</a:t>
            </a:r>
          </a:p>
        </p:txBody>
      </p:sp>
      <p:sp>
        <p:nvSpPr>
          <p:cNvPr id="51203" name="Rectangle 3"/>
          <p:cNvSpPr>
            <a:spLocks noGrp="1" noChangeArrowheads="1"/>
          </p:cNvSpPr>
          <p:nvPr>
            <p:ph type="body" idx="1"/>
          </p:nvPr>
        </p:nvSpPr>
        <p:spPr>
          <a:xfrm>
            <a:off x="1719263" y="895350"/>
            <a:ext cx="5769052" cy="3677841"/>
          </a:xfrm>
        </p:spPr>
        <p:txBody>
          <a:bodyPr/>
          <a:lstStyle/>
          <a:p>
            <a:r>
              <a:rPr lang="en-US" altLang="en-US" dirty="0"/>
              <a:t>Instead of executing a separate action for each affected row, a single action can be executed for all rows affected by a transaction</a:t>
            </a:r>
          </a:p>
          <a:p>
            <a:pPr lvl="1"/>
            <a:r>
              <a:rPr lang="en-US" altLang="en-US" dirty="0">
                <a:ea typeface="ＭＳ Ｐゴシック" panose="020B0600070205080204" pitchFamily="34" charset="-128"/>
              </a:rPr>
              <a:t>Use     </a:t>
            </a:r>
            <a:r>
              <a:rPr lang="en-US" altLang="en-US" b="1" dirty="0">
                <a:ea typeface="ＭＳ Ｐゴシック" panose="020B0600070205080204" pitchFamily="34" charset="-128"/>
              </a:rPr>
              <a:t>for each statement      </a:t>
            </a:r>
            <a:r>
              <a:rPr lang="en-US" altLang="en-US" dirty="0">
                <a:ea typeface="ＭＳ Ｐゴシック" panose="020B0600070205080204" pitchFamily="34" charset="-128"/>
              </a:rPr>
              <a:t>instead of    </a:t>
            </a:r>
            <a:r>
              <a:rPr lang="en-US" altLang="en-US" b="1" dirty="0">
                <a:ea typeface="ＭＳ Ｐゴシック" panose="020B0600070205080204" pitchFamily="34" charset="-128"/>
              </a:rPr>
              <a:t>for each row</a:t>
            </a:r>
          </a:p>
          <a:p>
            <a:pPr lvl="1"/>
            <a:r>
              <a:rPr lang="en-US" altLang="en-US" dirty="0">
                <a:ea typeface="ＭＳ Ｐゴシック" panose="020B0600070205080204" pitchFamily="34" charset="-128"/>
              </a:rPr>
              <a:t>Use     </a:t>
            </a:r>
            <a:r>
              <a:rPr lang="en-US" altLang="en-US" b="1" dirty="0">
                <a:ea typeface="ＭＳ Ｐゴシック" panose="020B0600070205080204" pitchFamily="34" charset="-128"/>
              </a:rPr>
              <a:t>referencing old table</a:t>
            </a:r>
            <a:r>
              <a:rPr lang="en-US" altLang="en-US" dirty="0">
                <a:ea typeface="ＭＳ Ｐゴシック" panose="020B0600070205080204" pitchFamily="34" charset="-128"/>
              </a:rPr>
              <a:t>   or   </a:t>
            </a:r>
            <a:r>
              <a:rPr lang="en-US" altLang="en-US" b="1" dirty="0">
                <a:ea typeface="ＭＳ Ｐゴシック" panose="020B0600070205080204" pitchFamily="34" charset="-128"/>
              </a:rPr>
              <a:t>referencing new table</a:t>
            </a:r>
            <a:r>
              <a:rPr lang="en-US" altLang="en-US" dirty="0">
                <a:ea typeface="ＭＳ Ｐゴシック" panose="020B0600070205080204" pitchFamily="34" charset="-128"/>
              </a:rPr>
              <a:t>   to refer to temporary tables  (called </a:t>
            </a:r>
            <a:r>
              <a:rPr lang="en-US" altLang="en-US" b="1" i="1" dirty="0">
                <a:solidFill>
                  <a:srgbClr val="002060"/>
                </a:solidFill>
                <a:ea typeface="ＭＳ Ｐゴシック" panose="020B0600070205080204" pitchFamily="34" charset="-128"/>
              </a:rPr>
              <a:t>transition tables</a:t>
            </a:r>
            <a:r>
              <a:rPr lang="en-US" altLang="en-US" dirty="0">
                <a:ea typeface="ＭＳ Ｐゴシック" panose="020B0600070205080204" pitchFamily="34" charset="-128"/>
              </a:rPr>
              <a:t>) containing the affected rows</a:t>
            </a:r>
          </a:p>
          <a:p>
            <a:pPr lvl="1"/>
            <a:r>
              <a:rPr lang="en-US" altLang="en-US" dirty="0">
                <a:ea typeface="ＭＳ Ｐゴシック" panose="020B0600070205080204" pitchFamily="34" charset="-128"/>
              </a:rPr>
              <a:t>Can be more efficient when dealing with SQL statements that update a large number of rows</a:t>
            </a:r>
          </a:p>
          <a:p>
            <a:endParaRPr lang="en-US" altLang="en-US" dirty="0"/>
          </a:p>
        </p:txBody>
      </p:sp>
    </p:spTree>
    <p:extLst>
      <p:ext uri="{BB962C8B-B14F-4D97-AF65-F5344CB8AC3E}">
        <p14:creationId xmlns:p14="http://schemas.microsoft.com/office/powerpoint/2010/main" val="68944616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When Not To Use Triggers</a:t>
            </a:r>
          </a:p>
        </p:txBody>
      </p:sp>
      <p:sp>
        <p:nvSpPr>
          <p:cNvPr id="52227" name="Rectangle 3"/>
          <p:cNvSpPr>
            <a:spLocks noGrp="1" noChangeArrowheads="1"/>
          </p:cNvSpPr>
          <p:nvPr>
            <p:ph type="body" idx="1"/>
          </p:nvPr>
        </p:nvSpPr>
        <p:spPr>
          <a:xfrm>
            <a:off x="1719263" y="859813"/>
            <a:ext cx="5729102" cy="3428102"/>
          </a:xfrm>
        </p:spPr>
        <p:txBody>
          <a:bodyPr/>
          <a:lstStyle/>
          <a:p>
            <a:r>
              <a:rPr lang="en-US" altLang="en-US" dirty="0"/>
              <a:t>Triggers were used earlier for tasks such as </a:t>
            </a:r>
          </a:p>
          <a:p>
            <a:pPr lvl="1"/>
            <a:r>
              <a:rPr lang="en-US" altLang="en-US" dirty="0">
                <a:ea typeface="ＭＳ Ｐゴシック" panose="020B0600070205080204" pitchFamily="34" charset="-128"/>
              </a:rPr>
              <a:t>Maintaining summary data (e.g., total salary of each department)</a:t>
            </a:r>
          </a:p>
          <a:p>
            <a:pPr lvl="1"/>
            <a:r>
              <a:rPr lang="en-US" altLang="en-US" dirty="0">
                <a:ea typeface="ＭＳ Ｐゴシック" panose="020B0600070205080204" pitchFamily="34" charset="-128"/>
              </a:rPr>
              <a:t>Replicating databases by recording changes to special relations (called </a:t>
            </a:r>
            <a:r>
              <a:rPr lang="en-US" altLang="en-US" b="1" dirty="0">
                <a:solidFill>
                  <a:srgbClr val="002060"/>
                </a:solidFill>
                <a:ea typeface="ＭＳ Ｐゴシック" panose="020B0600070205080204" pitchFamily="34" charset="-128"/>
              </a:rPr>
              <a:t>change</a:t>
            </a:r>
            <a:r>
              <a:rPr lang="en-US" altLang="en-US" dirty="0">
                <a:ea typeface="ＭＳ Ｐゴシック" panose="020B0600070205080204" pitchFamily="34" charset="-128"/>
              </a:rPr>
              <a:t> or </a:t>
            </a:r>
            <a:r>
              <a:rPr lang="en-US" altLang="en-US" b="1" dirty="0">
                <a:solidFill>
                  <a:srgbClr val="002060"/>
                </a:solidFill>
                <a:ea typeface="ＭＳ Ｐゴシック" panose="020B0600070205080204" pitchFamily="34" charset="-128"/>
              </a:rPr>
              <a:t>delta</a:t>
            </a:r>
            <a:r>
              <a:rPr lang="en-US" altLang="en-US" dirty="0">
                <a:ea typeface="ＭＳ Ｐゴシック" panose="020B0600070205080204" pitchFamily="34" charset="-128"/>
              </a:rPr>
              <a:t> relations) and having a separate process that applies the changes over to a replica </a:t>
            </a:r>
          </a:p>
          <a:p>
            <a:r>
              <a:rPr lang="en-US" altLang="en-US" dirty="0"/>
              <a:t>There are better ways of doing these now:</a:t>
            </a:r>
          </a:p>
          <a:p>
            <a:pPr lvl="1"/>
            <a:r>
              <a:rPr lang="en-US" altLang="en-US" dirty="0">
                <a:ea typeface="ＭＳ Ｐゴシック" panose="020B0600070205080204" pitchFamily="34" charset="-128"/>
              </a:rPr>
              <a:t>Databases today provide built in materialized view facilities to maintain summary data</a:t>
            </a:r>
          </a:p>
          <a:p>
            <a:pPr lvl="1"/>
            <a:r>
              <a:rPr lang="en-US" altLang="en-US" dirty="0">
                <a:ea typeface="ＭＳ Ｐゴシック" panose="020B0600070205080204" pitchFamily="34" charset="-128"/>
              </a:rPr>
              <a:t>Databases provide built-in support for replication</a:t>
            </a:r>
          </a:p>
          <a:p>
            <a:r>
              <a:rPr lang="en-US" altLang="en-US" dirty="0"/>
              <a:t>Encapsulation facilities can be used instead of triggers in many cases</a:t>
            </a:r>
          </a:p>
          <a:p>
            <a:pPr lvl="1"/>
            <a:r>
              <a:rPr lang="en-US" altLang="en-US" dirty="0">
                <a:ea typeface="ＭＳ Ｐゴシック" panose="020B0600070205080204" pitchFamily="34" charset="-128"/>
              </a:rPr>
              <a:t>Define methods to update fields</a:t>
            </a:r>
          </a:p>
          <a:p>
            <a:pPr lvl="1"/>
            <a:r>
              <a:rPr lang="en-US" altLang="en-US" dirty="0">
                <a:ea typeface="ＭＳ Ｐゴシック" panose="020B0600070205080204" pitchFamily="34" charset="-128"/>
              </a:rPr>
              <a:t>Carry out actions as part of the update methods instead of </a:t>
            </a:r>
            <a:br>
              <a:rPr lang="en-US" altLang="en-US" dirty="0">
                <a:ea typeface="ＭＳ Ｐゴシック" panose="020B0600070205080204" pitchFamily="34" charset="-128"/>
              </a:rPr>
            </a:br>
            <a:r>
              <a:rPr lang="en-US" altLang="en-US" dirty="0">
                <a:ea typeface="ＭＳ Ｐゴシック" panose="020B0600070205080204" pitchFamily="34" charset="-128"/>
              </a:rPr>
              <a:t>through a trigger </a:t>
            </a:r>
          </a:p>
        </p:txBody>
      </p:sp>
    </p:spTree>
    <p:extLst>
      <p:ext uri="{BB962C8B-B14F-4D97-AF65-F5344CB8AC3E}">
        <p14:creationId xmlns:p14="http://schemas.microsoft.com/office/powerpoint/2010/main" val="1030117329"/>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0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When Not To Use Triggers (Cont.)</a:t>
            </a:r>
          </a:p>
        </p:txBody>
      </p:sp>
      <p:sp>
        <p:nvSpPr>
          <p:cNvPr id="53251" name="Rectangle 3"/>
          <p:cNvSpPr>
            <a:spLocks noGrp="1" noChangeArrowheads="1"/>
          </p:cNvSpPr>
          <p:nvPr>
            <p:ph type="body" idx="1"/>
          </p:nvPr>
        </p:nvSpPr>
        <p:spPr>
          <a:xfrm>
            <a:off x="1719263" y="885825"/>
            <a:ext cx="5695811" cy="3967163"/>
          </a:xfrm>
        </p:spPr>
        <p:txBody>
          <a:bodyPr/>
          <a:lstStyle/>
          <a:p>
            <a:pPr>
              <a:lnSpc>
                <a:spcPct val="80000"/>
              </a:lnSpc>
            </a:pPr>
            <a:r>
              <a:rPr lang="en-US" altLang="en-US" dirty="0"/>
              <a:t>Risk of unintended execution of triggers, for example, when</a:t>
            </a:r>
          </a:p>
          <a:p>
            <a:pPr lvl="1">
              <a:lnSpc>
                <a:spcPct val="80000"/>
              </a:lnSpc>
            </a:pPr>
            <a:r>
              <a:rPr lang="en-US" altLang="en-US" dirty="0">
                <a:ea typeface="ＭＳ Ｐゴシック" panose="020B0600070205080204" pitchFamily="34" charset="-128"/>
              </a:rPr>
              <a:t>Loading data from a backup copy</a:t>
            </a:r>
          </a:p>
          <a:p>
            <a:pPr lvl="1">
              <a:lnSpc>
                <a:spcPct val="80000"/>
              </a:lnSpc>
            </a:pPr>
            <a:r>
              <a:rPr lang="en-US" altLang="en-US" dirty="0">
                <a:ea typeface="ＭＳ Ｐゴシック" panose="020B0600070205080204" pitchFamily="34" charset="-128"/>
              </a:rPr>
              <a:t>Replicating updates at a remote site</a:t>
            </a:r>
          </a:p>
          <a:p>
            <a:pPr lvl="1">
              <a:lnSpc>
                <a:spcPct val="80000"/>
              </a:lnSpc>
            </a:pPr>
            <a:r>
              <a:rPr lang="en-US" altLang="en-US" dirty="0">
                <a:ea typeface="ＭＳ Ｐゴシック" panose="020B0600070205080204" pitchFamily="34" charset="-128"/>
              </a:rPr>
              <a:t>Trigger execution can be disabled before such actions.</a:t>
            </a:r>
          </a:p>
          <a:p>
            <a:pPr>
              <a:lnSpc>
                <a:spcPct val="80000"/>
              </a:lnSpc>
            </a:pPr>
            <a:r>
              <a:rPr lang="en-US" altLang="en-US" dirty="0"/>
              <a:t>Other risks with triggers:</a:t>
            </a:r>
          </a:p>
          <a:p>
            <a:pPr lvl="1">
              <a:lnSpc>
                <a:spcPct val="80000"/>
              </a:lnSpc>
            </a:pPr>
            <a:r>
              <a:rPr lang="en-US" altLang="en-US" dirty="0">
                <a:ea typeface="ＭＳ Ｐゴシック" panose="020B0600070205080204" pitchFamily="34" charset="-128"/>
              </a:rPr>
              <a:t>Error leading to failure of critical transactions that set off the trigger</a:t>
            </a:r>
          </a:p>
          <a:p>
            <a:pPr lvl="1">
              <a:lnSpc>
                <a:spcPct val="80000"/>
              </a:lnSpc>
            </a:pPr>
            <a:r>
              <a:rPr lang="en-US" altLang="en-US" dirty="0">
                <a:ea typeface="ＭＳ Ｐゴシック" panose="020B0600070205080204" pitchFamily="34" charset="-128"/>
              </a:rPr>
              <a:t>Cascading execution</a:t>
            </a:r>
          </a:p>
        </p:txBody>
      </p:sp>
    </p:spTree>
    <p:extLst>
      <p:ext uri="{BB962C8B-B14F-4D97-AF65-F5344CB8AC3E}">
        <p14:creationId xmlns:p14="http://schemas.microsoft.com/office/powerpoint/2010/main" val="374603019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7" name="Picture 1" descr="16x9_grey.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18550"/>
            <a:ext cx="9144000" cy="5143500"/>
          </a:xfrm>
          <a:prstGeom prst="rect">
            <a:avLst/>
          </a:prstGeom>
          <a:noFill/>
          <a:ln>
            <a:noFill/>
          </a:ln>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9219"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220"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Summary</a:t>
            </a:r>
          </a:p>
        </p:txBody>
      </p:sp>
      <p:sp>
        <p:nvSpPr>
          <p:cNvPr id="8" name="TextBox 11">
            <a:extLst>
              <a:ext uri="{FF2B5EF4-FFF2-40B4-BE49-F238E27FC236}">
                <a16:creationId xmlns:a16="http://schemas.microsoft.com/office/drawing/2014/main" id="{43BE24A9-940D-4948-A3F9-E0F5C8F95DB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kumimoji="0" lang="en-US" altLang="en-US" sz="1050" b="1" i="0" u="none" strike="noStrike" kern="1200" cap="none" spc="0" normalizeH="0" baseline="0" noProof="0">
                <a:ln>
                  <a:noFill/>
                </a:ln>
                <a:solidFill>
                  <a:srgbClr val="FFFFFF"/>
                </a:solidFill>
                <a:effectLst/>
                <a:uLnTx/>
                <a:uFillTx/>
                <a:latin typeface="Calibri" charset="0"/>
                <a:ea typeface="ＭＳ Ｐゴシック" charset="-128"/>
                <a:cs typeface="+mn-cs"/>
              </a:rPr>
              <a:pPr marL="0" marR="0" lvl="0" indent="0" algn="l" defTabSz="457200" rtl="0" eaLnBrk="1" fontAlgn="base" latinLnBrk="0" hangingPunct="1">
                <a:lnSpc>
                  <a:spcPct val="100000"/>
                </a:lnSpc>
                <a:spcBef>
                  <a:spcPct val="0"/>
                </a:spcBef>
                <a:spcAft>
                  <a:spcPct val="0"/>
                </a:spcAft>
                <a:buClrTx/>
                <a:buSzTx/>
                <a:buFontTx/>
                <a:buNone/>
                <a:tabLst/>
                <a:defRPr/>
              </a:pPr>
              <a:t>53</a:t>
            </a:fld>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a:t>
            </a:r>
            <a:r>
              <a:rPr kumimoji="0" lang="en-US" altLang="en-US" sz="1050" b="0" i="0" u="none" strike="noStrike" kern="1200" cap="none" spc="0" normalizeH="0" baseline="0" noProof="0" dirty="0">
                <a:ln>
                  <a:noFill/>
                </a:ln>
                <a:solidFill>
                  <a:srgbClr val="FFFFFF"/>
                </a:solidFill>
                <a:effectLst/>
                <a:uLnTx/>
                <a:uFillTx/>
                <a:latin typeface="Calibri" charset="0"/>
                <a:ea typeface="ＭＳ Ｐゴシック" charset="-128"/>
                <a:cs typeface="+mn-cs"/>
              </a:rPr>
              <a:t>|</a:t>
            </a:r>
            <a:r>
              <a:rPr kumimoji="0" lang="en-US" altLang="en-US" sz="1050" b="1" i="0" u="none" strike="noStrike" kern="1200" cap="none" spc="0" normalizeH="0" baseline="0" noProof="0" dirty="0">
                <a:ln>
                  <a:noFill/>
                </a:ln>
                <a:solidFill>
                  <a:srgbClr val="FFFFFF"/>
                </a:solidFill>
                <a:effectLst/>
                <a:uLnTx/>
                <a:uFillTx/>
                <a:latin typeface="Calibri" charset="0"/>
                <a:ea typeface="ＭＳ Ｐゴシック" charset="-128"/>
                <a:cs typeface="+mn-cs"/>
              </a:rPr>
              <a:t> Introduction to Databases (S22): </a:t>
            </a:r>
            <a:r>
              <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Lecture 6: ER, Relational, SQL (V)	</a:t>
            </a:r>
            <a:r>
              <a:rPr kumimoji="0" lang="de-DE"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rPr>
              <a:t>© Donald F. Ferguson, 2022</a:t>
            </a:r>
            <a:endParaRPr kumimoji="0" lang="en-US" altLang="en-US" sz="1050" b="0" i="1" u="none" strike="noStrike" kern="1200" cap="none" spc="0" normalizeH="0" baseline="0" noProof="0" dirty="0">
              <a:ln>
                <a:noFill/>
              </a:ln>
              <a:solidFill>
                <a:srgbClr val="FFFFFF"/>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400008813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BE4E35-481C-004F-83EA-FB03D0965A23}"/>
              </a:ext>
            </a:extLst>
          </p:cNvPr>
          <p:cNvSpPr>
            <a:spLocks noGrp="1"/>
          </p:cNvSpPr>
          <p:nvPr>
            <p:ph type="title"/>
          </p:nvPr>
        </p:nvSpPr>
        <p:spPr/>
        <p:txBody>
          <a:bodyPr/>
          <a:lstStyle/>
          <a:p>
            <a:r>
              <a:rPr lang="en-US" dirty="0"/>
              <a:t>Comparison</a:t>
            </a:r>
          </a:p>
        </p:txBody>
      </p:sp>
      <p:pic>
        <p:nvPicPr>
          <p:cNvPr id="4" name="Picture 3">
            <a:extLst>
              <a:ext uri="{FF2B5EF4-FFF2-40B4-BE49-F238E27FC236}">
                <a16:creationId xmlns:a16="http://schemas.microsoft.com/office/drawing/2014/main" id="{B72914F6-6AB2-F542-95BF-5A849838DBF9}"/>
              </a:ext>
            </a:extLst>
          </p:cNvPr>
          <p:cNvPicPr>
            <a:picLocks noChangeAspect="1"/>
          </p:cNvPicPr>
          <p:nvPr/>
        </p:nvPicPr>
        <p:blipFill>
          <a:blip r:embed="rId2"/>
          <a:stretch>
            <a:fillRect/>
          </a:stretch>
        </p:blipFill>
        <p:spPr>
          <a:xfrm>
            <a:off x="495024" y="514350"/>
            <a:ext cx="7353575" cy="4145370"/>
          </a:xfrm>
          <a:prstGeom prst="rect">
            <a:avLst/>
          </a:prstGeom>
        </p:spPr>
      </p:pic>
    </p:spTree>
    <p:extLst>
      <p:ext uri="{BB962C8B-B14F-4D97-AF65-F5344CB8AC3E}">
        <p14:creationId xmlns:p14="http://schemas.microsoft.com/office/powerpoint/2010/main" val="3030883121"/>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4CE90646-9D13-3443-B78D-C693705946CF}"/>
              </a:ext>
            </a:extLst>
          </p:cNvPr>
          <p:cNvSpPr>
            <a:spLocks noGrp="1"/>
          </p:cNvSpPr>
          <p:nvPr>
            <p:ph idx="1"/>
          </p:nvPr>
        </p:nvSpPr>
        <p:spPr>
          <a:xfrm>
            <a:off x="152400" y="3554594"/>
            <a:ext cx="8839200" cy="1074556"/>
          </a:xfrm>
        </p:spPr>
        <p:txBody>
          <a:bodyPr/>
          <a:lstStyle/>
          <a:p>
            <a:pPr marL="0" indent="0">
              <a:buNone/>
            </a:pPr>
            <a:r>
              <a:rPr lang="en-US" sz="1600" dirty="0"/>
              <a:t>A </a:t>
            </a:r>
            <a:r>
              <a:rPr lang="en-US" sz="1600" i="1" dirty="0"/>
              <a:t>trigger</a:t>
            </a:r>
            <a:r>
              <a:rPr lang="en-US" sz="1600" dirty="0"/>
              <a:t> has capabilities like a procedure, except ...</a:t>
            </a:r>
          </a:p>
          <a:p>
            <a:pPr marL="685800" lvl="1"/>
            <a:r>
              <a:rPr lang="en-US" sz="1400" dirty="0"/>
              <a:t>You do not call it. The DB engine calls it before or after an INSERT, UPDATE, DELETE.</a:t>
            </a:r>
          </a:p>
          <a:p>
            <a:pPr marL="685800" lvl="1"/>
            <a:r>
              <a:rPr lang="en-US" sz="1400" dirty="0"/>
              <a:t>The inputs are the list of incoming new, modified rows.</a:t>
            </a:r>
          </a:p>
          <a:p>
            <a:pPr marL="685800" lvl="1"/>
            <a:r>
              <a:rPr lang="en-US" sz="1400" dirty="0"/>
              <a:t>The outputs are the modified versions of the new or modified rows.</a:t>
            </a:r>
          </a:p>
        </p:txBody>
      </p:sp>
      <p:sp>
        <p:nvSpPr>
          <p:cNvPr id="3" name="Title 2">
            <a:extLst>
              <a:ext uri="{FF2B5EF4-FFF2-40B4-BE49-F238E27FC236}">
                <a16:creationId xmlns:a16="http://schemas.microsoft.com/office/drawing/2014/main" id="{9CBE4E35-481C-004F-83EA-FB03D0965A23}"/>
              </a:ext>
            </a:extLst>
          </p:cNvPr>
          <p:cNvSpPr>
            <a:spLocks noGrp="1"/>
          </p:cNvSpPr>
          <p:nvPr>
            <p:ph type="title"/>
          </p:nvPr>
        </p:nvSpPr>
        <p:spPr/>
        <p:txBody>
          <a:bodyPr/>
          <a:lstStyle/>
          <a:p>
            <a:r>
              <a:rPr lang="en-US" dirty="0"/>
              <a:t>Comparison – Some Details</a:t>
            </a:r>
          </a:p>
        </p:txBody>
      </p:sp>
      <p:pic>
        <p:nvPicPr>
          <p:cNvPr id="2" name="Picture 1">
            <a:extLst>
              <a:ext uri="{FF2B5EF4-FFF2-40B4-BE49-F238E27FC236}">
                <a16:creationId xmlns:a16="http://schemas.microsoft.com/office/drawing/2014/main" id="{E76C8346-FE46-C742-8E1E-B8934F4F2768}"/>
              </a:ext>
            </a:extLst>
          </p:cNvPr>
          <p:cNvPicPr>
            <a:picLocks noChangeAspect="1"/>
          </p:cNvPicPr>
          <p:nvPr/>
        </p:nvPicPr>
        <p:blipFill>
          <a:blip r:embed="rId2"/>
          <a:stretch>
            <a:fillRect/>
          </a:stretch>
        </p:blipFill>
        <p:spPr>
          <a:xfrm>
            <a:off x="838200" y="444319"/>
            <a:ext cx="6781800" cy="3110274"/>
          </a:xfrm>
          <a:prstGeom prst="rect">
            <a:avLst/>
          </a:prstGeom>
        </p:spPr>
      </p:pic>
    </p:spTree>
    <p:extLst>
      <p:ext uri="{BB962C8B-B14F-4D97-AF65-F5344CB8AC3E}">
        <p14:creationId xmlns:p14="http://schemas.microsoft.com/office/powerpoint/2010/main" val="3324665614"/>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Security</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8" name="TextBox 9"/>
          <p:cNvSpPr txBox="1">
            <a:spLocks noChangeArrowheads="1"/>
          </p:cNvSpPr>
          <p:nvPr/>
        </p:nvSpPr>
        <p:spPr bwMode="auto">
          <a:xfrm>
            <a:off x="0" y="4695825"/>
            <a:ext cx="6781800" cy="3502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l" defTabSz="457200" rtl="0" eaLnBrk="1" fontAlgn="base" latinLnBrk="0" hangingPunct="1">
              <a:lnSpc>
                <a:spcPts val="2400"/>
              </a:lnSpc>
              <a:spcBef>
                <a:spcPct val="0"/>
              </a:spcBef>
              <a:spcAft>
                <a:spcPct val="0"/>
              </a:spcAft>
              <a:buClrTx/>
              <a:buSzTx/>
              <a:buFontTx/>
              <a:buNone/>
              <a:tabLst/>
              <a:defRPr/>
            </a:pPr>
            <a:fld id="{A057C3CF-FEF9-2D44-911E-86B89DEEE20D}" type="slidenum">
              <a:rPr kumimoji="0" lang="en-US" altLang="en-US" sz="800" b="1" i="0" u="none" strike="noStrike" kern="1200" cap="none" spc="0" normalizeH="0" baseline="0" noProof="0">
                <a:ln>
                  <a:noFill/>
                </a:ln>
                <a:solidFill>
                  <a:prstClr val="white"/>
                </a:solidFill>
                <a:effectLst/>
                <a:uLnTx/>
                <a:uFillTx/>
                <a:latin typeface="Calibri" charset="0"/>
                <a:ea typeface="ＭＳ Ｐゴシック" charset="-128"/>
                <a:cs typeface="+mn-cs"/>
              </a:rPr>
              <a:pPr marL="0" marR="0" lvl="0" indent="0" algn="l" defTabSz="457200" rtl="0" eaLnBrk="1" fontAlgn="base" latinLnBrk="0" hangingPunct="1">
                <a:lnSpc>
                  <a:spcPts val="2400"/>
                </a:lnSpc>
                <a:spcBef>
                  <a:spcPct val="0"/>
                </a:spcBef>
                <a:spcAft>
                  <a:spcPct val="0"/>
                </a:spcAft>
                <a:buClrTx/>
                <a:buSzTx/>
                <a:buFontTx/>
                <a:buNone/>
                <a:tabLst/>
                <a:defRPr/>
              </a:pPr>
              <a:t>56</a:t>
            </a:fld>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a:t>
            </a:r>
            <a:r>
              <a:rPr kumimoji="0" lang="en-US" altLang="en-US" sz="800" b="0" i="0" u="none" strike="noStrike" kern="1200" cap="none" spc="0" normalizeH="0" baseline="0" noProof="0" dirty="0">
                <a:ln>
                  <a:noFill/>
                </a:ln>
                <a:solidFill>
                  <a:prstClr val="white"/>
                </a:solidFill>
                <a:effectLst/>
                <a:uLnTx/>
                <a:uFillTx/>
                <a:latin typeface="Calibri" charset="0"/>
                <a:ea typeface="ＭＳ Ｐゴシック" charset="-128"/>
                <a:cs typeface="+mn-cs"/>
              </a:rPr>
              <a:t>| Introduction to Databases (S22): Lecture 6: ER, Relational, SQL (V)</a:t>
            </a:r>
            <a:r>
              <a:rPr kumimoji="0" lang="en-US" altLang="en-US" sz="800" b="1" i="0" u="none" strike="noStrike" kern="1200" cap="none" spc="0" normalizeH="0" baseline="0" noProof="0" dirty="0">
                <a:ln>
                  <a:noFill/>
                </a:ln>
                <a:solidFill>
                  <a:prstClr val="white"/>
                </a:solidFill>
                <a:effectLst/>
                <a:uLnTx/>
                <a:uFillTx/>
                <a:latin typeface="Calibri" charset="0"/>
                <a:ea typeface="ＭＳ Ｐゴシック" charset="-128"/>
                <a:cs typeface="+mn-cs"/>
              </a:rPr>
              <a:t>	© Donald F. Ferguson, 2022</a:t>
            </a:r>
            <a:endParaRPr kumimoji="0" lang="en-US" altLang="en-US" sz="8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Tree>
    <p:extLst>
      <p:ext uri="{BB962C8B-B14F-4D97-AF65-F5344CB8AC3E}">
        <p14:creationId xmlns:p14="http://schemas.microsoft.com/office/powerpoint/2010/main" val="3844983199"/>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B2704E00-485C-E84A-B5CA-5C202A5D0CFC}"/>
              </a:ext>
            </a:extLst>
          </p:cNvPr>
          <p:cNvSpPr>
            <a:spLocks noGrp="1"/>
          </p:cNvSpPr>
          <p:nvPr>
            <p:ph idx="1"/>
          </p:nvPr>
        </p:nvSpPr>
        <p:spPr/>
        <p:txBody>
          <a:bodyPr/>
          <a:lstStyle/>
          <a:p>
            <a:r>
              <a:rPr lang="en-US" sz="1400" dirty="0"/>
              <a:t>Definitions:</a:t>
            </a:r>
          </a:p>
          <a:p>
            <a:pPr lvl="1"/>
            <a:r>
              <a:rPr lang="en-US" sz="1200" dirty="0"/>
              <a:t>“A (digital) identity is information on an entity used by computer systems to represent an external agent. That agent may be a person, organization, application, or device.”</a:t>
            </a:r>
          </a:p>
          <a:p>
            <a:pPr lvl="1"/>
            <a:r>
              <a:rPr lang="en-US" sz="1200" dirty="0"/>
              <a:t>“Authentication is the act of proving an assertion, such as the identity of a computer system user. In contrast with identification, the act of indicating a person or thing's identity, authentication is the process of verifying that identity.”</a:t>
            </a:r>
          </a:p>
          <a:p>
            <a:pPr lvl="1"/>
            <a:r>
              <a:rPr lang="en-US" sz="1200" dirty="0"/>
              <a:t>“Authorization is the function of specifying access rights/privileges to resources, ... More formally, "to authorize" is to define an access policy. ... During operation, the system uses the access control rules to decide whether access requests from (authenticated) consumers shall be approved (granted) or disapproved.</a:t>
            </a:r>
          </a:p>
          <a:p>
            <a:pPr lvl="1"/>
            <a:r>
              <a:rPr lang="en-US" sz="1200" dirty="0"/>
              <a:t>“Within an organization, roles are created for various job functions. The permissions to perform certain operations are assigned to specific roles. Members or staff (or other system users) are assigned particular roles, and through those role assignments acquire the permissions needed to perform particular system functions.”</a:t>
            </a:r>
          </a:p>
          <a:p>
            <a:pPr lvl="1"/>
            <a:r>
              <a:rPr lang="en-US" sz="1200" dirty="0"/>
              <a:t>“In computing, privilege is defined as the delegation of authority to perform security-relevant functions on a computer system. A privilege allows a user to perform an action with security consequences. Examples of various privileges include the ability to create a new user, install software, or change kernel functions.”</a:t>
            </a:r>
            <a:br>
              <a:rPr lang="en-US" sz="1200" dirty="0"/>
            </a:br>
            <a:endParaRPr lang="en-US" sz="1200" dirty="0"/>
          </a:p>
          <a:p>
            <a:r>
              <a:rPr lang="en-US" sz="1400" dirty="0"/>
              <a:t>SQL and relational database management systems implementing security by:</a:t>
            </a:r>
          </a:p>
          <a:p>
            <a:pPr lvl="1"/>
            <a:r>
              <a:rPr lang="en-US" sz="1200" dirty="0"/>
              <a:t>Creating identities and authentication policies.</a:t>
            </a:r>
          </a:p>
          <a:p>
            <a:pPr lvl="1"/>
            <a:r>
              <a:rPr lang="en-US" sz="1200" dirty="0"/>
              <a:t>Creating roles and assigning identities to roles.</a:t>
            </a:r>
          </a:p>
          <a:p>
            <a:pPr lvl="1"/>
            <a:r>
              <a:rPr lang="en-US" sz="1200" dirty="0"/>
              <a:t>Granting and revoking privileges to/from roles and identities.</a:t>
            </a:r>
          </a:p>
        </p:txBody>
      </p:sp>
      <p:sp>
        <p:nvSpPr>
          <p:cNvPr id="3" name="Title 2">
            <a:extLst>
              <a:ext uri="{FF2B5EF4-FFF2-40B4-BE49-F238E27FC236}">
                <a16:creationId xmlns:a16="http://schemas.microsoft.com/office/drawing/2014/main" id="{1DD93837-6BB1-9441-AA79-D509CBD6CB3C}"/>
              </a:ext>
            </a:extLst>
          </p:cNvPr>
          <p:cNvSpPr>
            <a:spLocks noGrp="1"/>
          </p:cNvSpPr>
          <p:nvPr>
            <p:ph type="title"/>
          </p:nvPr>
        </p:nvSpPr>
        <p:spPr/>
        <p:txBody>
          <a:bodyPr/>
          <a:lstStyle/>
          <a:p>
            <a:r>
              <a:rPr lang="en-US" dirty="0"/>
              <a:t>Security Concepts (Terms from Wikipedia)</a:t>
            </a:r>
          </a:p>
        </p:txBody>
      </p:sp>
    </p:spTree>
    <p:extLst>
      <p:ext uri="{BB962C8B-B14F-4D97-AF65-F5344CB8AC3E}">
        <p14:creationId xmlns:p14="http://schemas.microsoft.com/office/powerpoint/2010/main" val="290108463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709127" cy="3568779"/>
          </a:xfrm>
        </p:spPr>
        <p:txBody>
          <a:bodyPr/>
          <a:lstStyle/>
          <a:p>
            <a:r>
              <a:rPr lang="en-US" altLang="en-US" dirty="0"/>
              <a:t>We may assign a user several forms of authorizations on parts of the database.</a:t>
            </a:r>
          </a:p>
          <a:p>
            <a:pPr lvl="1">
              <a:lnSpc>
                <a:spcPct val="160000"/>
              </a:lnSpc>
            </a:pPr>
            <a:r>
              <a:rPr lang="en-US" altLang="en-US" b="1" dirty="0"/>
              <a:t>Read</a:t>
            </a:r>
            <a:r>
              <a:rPr lang="en-US" altLang="en-US" b="1" dirty="0">
                <a:solidFill>
                  <a:schemeClr val="tx2"/>
                </a:solidFill>
              </a:rPr>
              <a:t> </a:t>
            </a:r>
            <a:r>
              <a:rPr lang="en-US" altLang="en-US" dirty="0"/>
              <a:t>- allows reading, but not modification of data.</a:t>
            </a:r>
          </a:p>
          <a:p>
            <a:pPr lvl="1"/>
            <a:r>
              <a:rPr lang="en-US" altLang="en-US" b="1" dirty="0"/>
              <a:t>Insert</a:t>
            </a:r>
            <a:r>
              <a:rPr lang="en-US" altLang="en-US" b="1" dirty="0">
                <a:solidFill>
                  <a:schemeClr val="tx2"/>
                </a:solidFill>
              </a:rPr>
              <a:t> </a:t>
            </a:r>
            <a:r>
              <a:rPr lang="en-US" altLang="en-US" dirty="0"/>
              <a:t>- allows insertion of new data, but not modification of existing data.</a:t>
            </a:r>
          </a:p>
          <a:p>
            <a:pPr lvl="1"/>
            <a:r>
              <a:rPr lang="en-US" altLang="en-US" b="1" dirty="0"/>
              <a:t>Update</a:t>
            </a:r>
            <a:r>
              <a:rPr lang="en-US" altLang="en-US" b="1" dirty="0">
                <a:solidFill>
                  <a:schemeClr val="tx2"/>
                </a:solidFill>
              </a:rPr>
              <a:t> </a:t>
            </a:r>
            <a:r>
              <a:rPr lang="en-US" altLang="en-US" dirty="0"/>
              <a:t>- allows modification, but not deletion of data.</a:t>
            </a:r>
          </a:p>
          <a:p>
            <a:pPr lvl="1"/>
            <a:r>
              <a:rPr lang="en-US" altLang="en-US" b="1" dirty="0"/>
              <a:t>Delete</a:t>
            </a:r>
            <a:r>
              <a:rPr lang="en-US" altLang="en-US" b="1" dirty="0">
                <a:solidFill>
                  <a:schemeClr val="tx2"/>
                </a:solidFill>
              </a:rPr>
              <a:t> </a:t>
            </a:r>
            <a:r>
              <a:rPr lang="en-US" altLang="en-US" dirty="0"/>
              <a:t>- allows deletion of data.</a:t>
            </a:r>
          </a:p>
          <a:p>
            <a:r>
              <a:rPr lang="en-US" altLang="en-US" dirty="0"/>
              <a:t>Each of these types of authorizations is called a </a:t>
            </a:r>
            <a:r>
              <a:rPr lang="en-US" altLang="en-US" b="1" dirty="0">
                <a:solidFill>
                  <a:srgbClr val="002060"/>
                </a:solidFill>
              </a:rPr>
              <a:t>privilege</a:t>
            </a:r>
            <a:r>
              <a:rPr lang="en-US" altLang="en-US" dirty="0"/>
              <a:t>. We may authorize the user all, none, or a combination of these types of privileges on specified parts of a database, such as a relation or a view.</a:t>
            </a:r>
          </a:p>
          <a:p>
            <a:endParaRPr lang="en-US" altLang="en-US" sz="1500" dirty="0"/>
          </a:p>
        </p:txBody>
      </p:sp>
    </p:spTree>
    <p:extLst>
      <p:ext uri="{BB962C8B-B14F-4D97-AF65-F5344CB8AC3E}">
        <p14:creationId xmlns:p14="http://schemas.microsoft.com/office/powerpoint/2010/main" val="3153523006"/>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 (Cont.)</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692834" cy="2105739"/>
          </a:xfrm>
        </p:spPr>
        <p:txBody>
          <a:bodyPr/>
          <a:lstStyle/>
          <a:p>
            <a:r>
              <a:rPr lang="en-US" altLang="en-US" dirty="0"/>
              <a:t>Forms of authorization to modify the database schema</a:t>
            </a:r>
          </a:p>
          <a:p>
            <a:pPr lvl="1"/>
            <a:r>
              <a:rPr lang="en-US" altLang="en-US" b="1" dirty="0">
                <a:solidFill>
                  <a:srgbClr val="002060"/>
                </a:solidFill>
              </a:rPr>
              <a:t>Index</a:t>
            </a:r>
            <a:r>
              <a:rPr lang="en-US" altLang="en-US" b="1" dirty="0">
                <a:solidFill>
                  <a:schemeClr val="tx2"/>
                </a:solidFill>
              </a:rPr>
              <a:t> </a:t>
            </a:r>
            <a:r>
              <a:rPr lang="en-US" altLang="en-US" dirty="0"/>
              <a:t>- allows creation and deletion of indices.</a:t>
            </a:r>
          </a:p>
          <a:p>
            <a:pPr lvl="1"/>
            <a:r>
              <a:rPr lang="en-US" altLang="en-US" b="1" dirty="0">
                <a:solidFill>
                  <a:srgbClr val="002060"/>
                </a:solidFill>
              </a:rPr>
              <a:t>Resources</a:t>
            </a:r>
            <a:r>
              <a:rPr lang="en-US" altLang="en-US" b="1" dirty="0">
                <a:solidFill>
                  <a:schemeClr val="tx2"/>
                </a:solidFill>
              </a:rPr>
              <a:t> </a:t>
            </a:r>
            <a:r>
              <a:rPr lang="en-US" altLang="en-US" dirty="0"/>
              <a:t>- allows creation of new relations.</a:t>
            </a:r>
          </a:p>
          <a:p>
            <a:pPr lvl="1"/>
            <a:r>
              <a:rPr lang="en-US" altLang="en-US" b="1" dirty="0">
                <a:solidFill>
                  <a:srgbClr val="002060"/>
                </a:solidFill>
              </a:rPr>
              <a:t>Alteration</a:t>
            </a:r>
            <a:r>
              <a:rPr lang="en-US" altLang="en-US" b="1" dirty="0">
                <a:solidFill>
                  <a:schemeClr val="tx2"/>
                </a:solidFill>
              </a:rPr>
              <a:t> </a:t>
            </a:r>
            <a:r>
              <a:rPr lang="en-US" altLang="en-US" dirty="0"/>
              <a:t>- allows addition or deletion of attributes in a relation.</a:t>
            </a:r>
          </a:p>
          <a:p>
            <a:pPr lvl="1"/>
            <a:r>
              <a:rPr lang="en-US" altLang="en-US" b="1" dirty="0">
                <a:solidFill>
                  <a:srgbClr val="002060"/>
                </a:solidFill>
              </a:rPr>
              <a:t>Drop</a:t>
            </a:r>
            <a:r>
              <a:rPr lang="en-US" altLang="en-US" b="1" dirty="0">
                <a:solidFill>
                  <a:schemeClr val="tx2"/>
                </a:solidFill>
              </a:rPr>
              <a:t> </a:t>
            </a:r>
            <a:r>
              <a:rPr lang="en-US" altLang="en-US" dirty="0"/>
              <a:t>- allows deletion of relations.</a:t>
            </a:r>
          </a:p>
          <a:p>
            <a:endParaRPr lang="en-US" altLang="en-US" sz="1500" dirty="0"/>
          </a:p>
        </p:txBody>
      </p:sp>
    </p:spTree>
    <p:extLst>
      <p:ext uri="{BB962C8B-B14F-4D97-AF65-F5344CB8AC3E}">
        <p14:creationId xmlns:p14="http://schemas.microsoft.com/office/powerpoint/2010/main" val="40481173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endParaRPr lang="en-US" altLang="en-US">
              <a:solidFill>
                <a:srgbClr val="E6B9B8"/>
              </a:solidFill>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algn="ctr"/>
            <a:r>
              <a:rPr lang="en-US" altLang="en-US" sz="2800" i="1" dirty="0">
                <a:solidFill>
                  <a:schemeClr val="bg1"/>
                </a:solidFill>
              </a:rPr>
              <a:t>Comments and Insights</a:t>
            </a:r>
            <a:endParaRPr lang="en-US" altLang="en-US" sz="1600" i="1" dirty="0">
              <a:solidFill>
                <a:schemeClr val="bg1"/>
              </a:solidFill>
            </a:endParaRPr>
          </a:p>
        </p:txBody>
      </p:sp>
      <p:sp>
        <p:nvSpPr>
          <p:cNvPr id="9" name="TextBox 11">
            <a:extLst>
              <a:ext uri="{FF2B5EF4-FFF2-40B4-BE49-F238E27FC236}">
                <a16:creationId xmlns:a16="http://schemas.microsoft.com/office/drawing/2014/main" id="{4F18387A-AF4D-0849-99C1-F243E0DEC30E}"/>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6</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882687448"/>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Authorization Specification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9486"/>
            <a:ext cx="5709127" cy="3677840"/>
          </a:xfrm>
        </p:spPr>
        <p:txBody>
          <a:bodyPr/>
          <a:lstStyle/>
          <a:p>
            <a:r>
              <a:rPr lang="en-US" altLang="en-US" dirty="0"/>
              <a:t>The </a:t>
            </a:r>
            <a:r>
              <a:rPr lang="en-US" altLang="en-US" b="1" dirty="0">
                <a:solidFill>
                  <a:srgbClr val="002060"/>
                </a:solidFill>
              </a:rPr>
              <a:t>grant</a:t>
            </a:r>
            <a:r>
              <a:rPr lang="en-US" altLang="en-US" dirty="0"/>
              <a:t> statement is used to confer authorization</a:t>
            </a:r>
          </a:p>
          <a:p>
            <a:pPr>
              <a:buFont typeface="Monotype Sorts" charset="2"/>
              <a:buNone/>
            </a:pPr>
            <a:r>
              <a:rPr lang="en-US" altLang="en-US" dirty="0"/>
              <a:t>	   </a:t>
            </a:r>
            <a:r>
              <a:rPr lang="en-US" altLang="en-US" b="1" dirty="0"/>
              <a:t>grant</a:t>
            </a:r>
            <a:r>
              <a:rPr lang="en-US" altLang="en-US" dirty="0"/>
              <a:t> &lt;privilege list&gt; </a:t>
            </a:r>
            <a:r>
              <a:rPr lang="en-US" altLang="en-US" b="1" dirty="0"/>
              <a:t>on </a:t>
            </a:r>
            <a:r>
              <a:rPr lang="en-US" altLang="en-US" dirty="0"/>
              <a:t>&lt;relation or view &gt; </a:t>
            </a:r>
            <a:r>
              <a:rPr lang="en-US" altLang="en-US" b="1" dirty="0"/>
              <a:t>to</a:t>
            </a:r>
            <a:r>
              <a:rPr lang="en-US" altLang="en-US" dirty="0"/>
              <a:t> &lt;user list&gt;</a:t>
            </a:r>
          </a:p>
          <a:p>
            <a:r>
              <a:rPr lang="en-US" altLang="en-US" dirty="0"/>
              <a:t>&lt;user list&gt; is:</a:t>
            </a:r>
          </a:p>
          <a:p>
            <a:pPr lvl="1"/>
            <a:r>
              <a:rPr lang="en-US" altLang="en-US" dirty="0"/>
              <a:t>a user-id</a:t>
            </a:r>
          </a:p>
          <a:p>
            <a:pPr lvl="1"/>
            <a:r>
              <a:rPr lang="en-US" altLang="en-US" b="1" dirty="0"/>
              <a:t>public</a:t>
            </a:r>
            <a:r>
              <a:rPr lang="en-US" altLang="en-US" dirty="0"/>
              <a:t>, which allows all valid users the privilege granted</a:t>
            </a:r>
          </a:p>
          <a:p>
            <a:pPr lvl="1"/>
            <a:r>
              <a:rPr lang="en-US" altLang="en-US" dirty="0"/>
              <a:t>A role (more on this later)</a:t>
            </a:r>
          </a:p>
          <a:p>
            <a:r>
              <a:rPr lang="en-US" altLang="en-US" dirty="0"/>
              <a:t>Example:</a:t>
            </a:r>
          </a:p>
          <a:p>
            <a:pPr lvl="1"/>
            <a:r>
              <a:rPr lang="en-US" altLang="en-US" b="1" dirty="0"/>
              <a:t>grant</a:t>
            </a:r>
            <a:r>
              <a:rPr lang="en-US" altLang="en-US" dirty="0"/>
              <a:t>  </a:t>
            </a:r>
            <a:r>
              <a:rPr lang="en-US" altLang="en-US" b="1" dirty="0"/>
              <a:t>select on  </a:t>
            </a:r>
            <a:r>
              <a:rPr lang="en-US" altLang="en-US" i="1" dirty="0"/>
              <a:t>department</a:t>
            </a:r>
            <a:r>
              <a:rPr lang="en-US" altLang="en-US" b="1" dirty="0"/>
              <a:t> to</a:t>
            </a:r>
            <a:r>
              <a:rPr lang="en-US" altLang="en-US" dirty="0"/>
              <a:t> </a:t>
            </a:r>
            <a:r>
              <a:rPr lang="en-US" altLang="en-US" dirty="0" err="1"/>
              <a:t>Amit</a:t>
            </a:r>
            <a:r>
              <a:rPr lang="en-US" altLang="en-US" dirty="0"/>
              <a:t>,  Satoshi</a:t>
            </a:r>
          </a:p>
          <a:p>
            <a:r>
              <a:rPr lang="en-US" altLang="en-US" dirty="0"/>
              <a:t>Granting a privilege on a view does not imply granting any privileges on the underlying relations.</a:t>
            </a:r>
          </a:p>
          <a:p>
            <a:r>
              <a:rPr lang="en-US" altLang="en-US" dirty="0"/>
              <a:t>The grantor of the privilege must already hold the privilege on the specified item (or be the database administrator).</a:t>
            </a:r>
          </a:p>
        </p:txBody>
      </p:sp>
    </p:spTree>
    <p:extLst>
      <p:ext uri="{BB962C8B-B14F-4D97-AF65-F5344CB8AC3E}">
        <p14:creationId xmlns:p14="http://schemas.microsoft.com/office/powerpoint/2010/main" val="2987779695"/>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Privileges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20342"/>
            <a:ext cx="5495354" cy="3677840"/>
          </a:xfrm>
        </p:spPr>
        <p:txBody>
          <a:bodyPr/>
          <a:lstStyle/>
          <a:p>
            <a:r>
              <a:rPr lang="en-US" altLang="en-US" b="1" dirty="0">
                <a:solidFill>
                  <a:srgbClr val="002060"/>
                </a:solidFill>
              </a:rPr>
              <a:t>select</a:t>
            </a:r>
            <a:r>
              <a:rPr lang="en-US" altLang="en-US" dirty="0"/>
              <a:t>: allows read access to relation, or the ability to query using the view</a:t>
            </a:r>
          </a:p>
          <a:p>
            <a:pPr lvl="1"/>
            <a:r>
              <a:rPr lang="en-US" altLang="en-US" dirty="0"/>
              <a:t>Example: grant users </a:t>
            </a:r>
            <a:r>
              <a:rPr lang="en-US" altLang="en-US" i="1" dirty="0"/>
              <a:t>U</a:t>
            </a:r>
            <a:r>
              <a:rPr lang="en-US" altLang="en-US" baseline="-25000" dirty="0"/>
              <a:t>1</a:t>
            </a:r>
            <a:r>
              <a:rPr lang="en-US" altLang="en-US" dirty="0"/>
              <a:t>, </a:t>
            </a:r>
            <a:r>
              <a:rPr lang="en-US" altLang="en-US" i="1" dirty="0"/>
              <a:t>U</a:t>
            </a:r>
            <a:r>
              <a:rPr lang="en-US" altLang="en-US" baseline="-25000" dirty="0"/>
              <a:t>2</a:t>
            </a:r>
            <a:r>
              <a:rPr lang="en-US" altLang="en-US" dirty="0"/>
              <a:t>, and </a:t>
            </a:r>
            <a:r>
              <a:rPr lang="en-US" altLang="en-US" i="1" dirty="0"/>
              <a:t>U</a:t>
            </a:r>
            <a:r>
              <a:rPr lang="en-US" altLang="en-US" baseline="-25000" dirty="0"/>
              <a:t>3</a:t>
            </a:r>
            <a:r>
              <a:rPr lang="en-US" altLang="en-US" dirty="0"/>
              <a:t> </a:t>
            </a:r>
            <a:r>
              <a:rPr lang="en-US" altLang="en-US" b="1" dirty="0"/>
              <a:t>select</a:t>
            </a:r>
            <a:r>
              <a:rPr lang="en-US" altLang="en-US" dirty="0"/>
              <a:t> authorization on the </a:t>
            </a:r>
            <a:r>
              <a:rPr lang="en-US" altLang="en-US" i="1" dirty="0"/>
              <a:t>instructor </a:t>
            </a:r>
            <a:r>
              <a:rPr lang="en-US" altLang="en-US" dirty="0"/>
              <a:t>relation:</a:t>
            </a:r>
          </a:p>
          <a:p>
            <a:pPr>
              <a:buFont typeface="Monotype Sorts" charset="2"/>
              <a:buNone/>
            </a:pPr>
            <a:r>
              <a:rPr lang="en-US" altLang="en-US" dirty="0"/>
              <a:t>			</a:t>
            </a:r>
            <a:r>
              <a:rPr lang="en-US" altLang="en-US" b="1" dirty="0"/>
              <a:t>grant select on </a:t>
            </a:r>
            <a:r>
              <a:rPr lang="en-US" altLang="en-US" i="1" dirty="0"/>
              <a:t>instructor </a:t>
            </a:r>
            <a:r>
              <a:rPr lang="en-US" altLang="en-US" b="1" dirty="0"/>
              <a:t>to </a:t>
            </a:r>
            <a:r>
              <a:rPr lang="en-US" altLang="en-US" i="1" dirty="0"/>
              <a:t>U</a:t>
            </a:r>
            <a:r>
              <a:rPr lang="en-US" altLang="en-US" baseline="-25000" dirty="0"/>
              <a:t>1</a:t>
            </a:r>
            <a:r>
              <a:rPr lang="en-US" altLang="en-US" i="1" dirty="0"/>
              <a:t>, U</a:t>
            </a:r>
            <a:r>
              <a:rPr lang="en-US" altLang="en-US" baseline="-25000" dirty="0"/>
              <a:t>2</a:t>
            </a:r>
            <a:r>
              <a:rPr lang="en-US" altLang="en-US" i="1" dirty="0"/>
              <a:t>, U</a:t>
            </a:r>
            <a:r>
              <a:rPr lang="en-US" altLang="en-US" baseline="-25000" dirty="0"/>
              <a:t>3</a:t>
            </a:r>
            <a:endParaRPr lang="en-US" altLang="en-US" dirty="0"/>
          </a:p>
          <a:p>
            <a:r>
              <a:rPr lang="en-US" altLang="en-US" b="1" dirty="0">
                <a:solidFill>
                  <a:srgbClr val="002060"/>
                </a:solidFill>
              </a:rPr>
              <a:t>insert</a:t>
            </a:r>
            <a:r>
              <a:rPr lang="en-US" altLang="en-US" dirty="0"/>
              <a:t>: the ability to insert tuples</a:t>
            </a:r>
          </a:p>
          <a:p>
            <a:r>
              <a:rPr lang="en-US" altLang="en-US" b="1" dirty="0">
                <a:solidFill>
                  <a:srgbClr val="002060"/>
                </a:solidFill>
              </a:rPr>
              <a:t>update</a:t>
            </a:r>
            <a:r>
              <a:rPr lang="en-US" altLang="en-US" dirty="0"/>
              <a:t>: the ability  to update using the SQL update statement</a:t>
            </a:r>
          </a:p>
          <a:p>
            <a:r>
              <a:rPr lang="en-US" altLang="en-US" b="1" dirty="0">
                <a:solidFill>
                  <a:srgbClr val="002060"/>
                </a:solidFill>
              </a:rPr>
              <a:t>delete</a:t>
            </a:r>
            <a:r>
              <a:rPr lang="en-US" altLang="en-US" dirty="0"/>
              <a:t>: the ability to delete tuples.</a:t>
            </a:r>
          </a:p>
          <a:p>
            <a:r>
              <a:rPr lang="en-US" altLang="en-US" b="1" dirty="0">
                <a:solidFill>
                  <a:srgbClr val="002060"/>
                </a:solidFill>
              </a:rPr>
              <a:t>all privileges</a:t>
            </a:r>
            <a:r>
              <a:rPr lang="en-US" altLang="en-US" dirty="0"/>
              <a:t>: used as a short form for all the allowable privileges</a:t>
            </a:r>
          </a:p>
        </p:txBody>
      </p:sp>
    </p:spTree>
    <p:extLst>
      <p:ext uri="{BB962C8B-B14F-4D97-AF65-F5344CB8AC3E}">
        <p14:creationId xmlns:p14="http://schemas.microsoft.com/office/powerpoint/2010/main" val="97690689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dirty="0"/>
              <a:t>Revoking Authorization in SQL</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56918"/>
            <a:ext cx="5669090" cy="3677840"/>
          </a:xfrm>
        </p:spPr>
        <p:txBody>
          <a:bodyPr/>
          <a:lstStyle/>
          <a:p>
            <a:r>
              <a:rPr lang="en-US" altLang="en-US" dirty="0"/>
              <a:t>The </a:t>
            </a:r>
            <a:r>
              <a:rPr lang="en-US" altLang="en-US" b="1" dirty="0">
                <a:solidFill>
                  <a:srgbClr val="002060"/>
                </a:solidFill>
              </a:rPr>
              <a:t>revoke</a:t>
            </a:r>
            <a:r>
              <a:rPr lang="en-US" altLang="en-US" b="1" dirty="0"/>
              <a:t> </a:t>
            </a:r>
            <a:r>
              <a:rPr lang="en-US" altLang="en-US" dirty="0"/>
              <a:t>statement is used to revoke authorization.</a:t>
            </a:r>
          </a:p>
          <a:p>
            <a:pPr lvl="1">
              <a:buFont typeface="Monotype Sorts" charset="2"/>
              <a:buNone/>
            </a:pPr>
            <a:r>
              <a:rPr lang="en-US" altLang="en-US" b="1" dirty="0"/>
              <a:t>revoke </a:t>
            </a:r>
            <a:r>
              <a:rPr lang="en-US" altLang="en-US" dirty="0"/>
              <a:t>&lt;privilege list&gt; </a:t>
            </a:r>
            <a:r>
              <a:rPr lang="en-US" altLang="en-US" b="1" dirty="0"/>
              <a:t>on </a:t>
            </a:r>
            <a:r>
              <a:rPr lang="en-US" altLang="en-US" dirty="0"/>
              <a:t>&lt;relation or view&gt; </a:t>
            </a:r>
            <a:r>
              <a:rPr lang="en-US" altLang="en-US" b="1" dirty="0"/>
              <a:t>from </a:t>
            </a:r>
            <a:r>
              <a:rPr lang="en-US" altLang="en-US" dirty="0"/>
              <a:t>&lt;user list&gt;</a:t>
            </a:r>
          </a:p>
          <a:p>
            <a:r>
              <a:rPr lang="en-US" altLang="en-US" dirty="0"/>
              <a:t>Example:</a:t>
            </a:r>
          </a:p>
          <a:p>
            <a:pPr lvl="1">
              <a:buFont typeface="Monotype Sorts" charset="2"/>
              <a:buNone/>
            </a:pPr>
            <a:r>
              <a:rPr lang="en-US" altLang="en-US" b="1" dirty="0"/>
              <a:t>revoke select on </a:t>
            </a:r>
            <a:r>
              <a:rPr lang="en-US" altLang="en-US" i="1" dirty="0"/>
              <a:t>student  </a:t>
            </a:r>
            <a:r>
              <a:rPr lang="en-US" altLang="en-US" b="1" dirty="0"/>
              <a:t>from </a:t>
            </a:r>
            <a:r>
              <a:rPr lang="en-US" altLang="en-US" i="1" dirty="0"/>
              <a:t>U</a:t>
            </a:r>
            <a:r>
              <a:rPr lang="en-US" altLang="en-US" i="1" baseline="-25000" dirty="0"/>
              <a:t>1</a:t>
            </a:r>
            <a:r>
              <a:rPr lang="en-US" altLang="en-US" i="1" dirty="0"/>
              <a:t>, U</a:t>
            </a:r>
            <a:r>
              <a:rPr lang="en-US" altLang="en-US" i="1" baseline="-25000" dirty="0"/>
              <a:t>2</a:t>
            </a:r>
            <a:r>
              <a:rPr lang="en-US" altLang="en-US" i="1" dirty="0"/>
              <a:t>, U</a:t>
            </a:r>
            <a:r>
              <a:rPr lang="en-US" altLang="en-US" i="1" baseline="-25000" dirty="0"/>
              <a:t>3</a:t>
            </a:r>
          </a:p>
          <a:p>
            <a:r>
              <a:rPr lang="en-US" altLang="en-US" dirty="0"/>
              <a:t>&lt;privilege-list&gt; may be </a:t>
            </a:r>
            <a:r>
              <a:rPr lang="en-US" altLang="en-US" b="1" dirty="0"/>
              <a:t>all </a:t>
            </a:r>
            <a:r>
              <a:rPr lang="en-US" altLang="en-US" dirty="0"/>
              <a:t>to revoke all privileges the </a:t>
            </a:r>
            <a:r>
              <a:rPr lang="en-US" altLang="en-US" dirty="0" err="1"/>
              <a:t>revokee</a:t>
            </a:r>
            <a:r>
              <a:rPr lang="en-US" altLang="en-US" dirty="0"/>
              <a:t> may hold.</a:t>
            </a:r>
          </a:p>
          <a:p>
            <a:r>
              <a:rPr lang="en-US" altLang="en-US" dirty="0"/>
              <a:t>If &lt;</a:t>
            </a:r>
            <a:r>
              <a:rPr lang="en-US" altLang="en-US" dirty="0" err="1"/>
              <a:t>revokee</a:t>
            </a:r>
            <a:r>
              <a:rPr lang="en-US" altLang="en-US" dirty="0"/>
              <a:t>-list&gt; includes </a:t>
            </a:r>
            <a:r>
              <a:rPr lang="en-US" altLang="en-US" b="1" dirty="0"/>
              <a:t>public, </a:t>
            </a:r>
            <a:r>
              <a:rPr lang="en-US" altLang="en-US" dirty="0"/>
              <a:t>all users lose the privilege except those granted it explicitly.</a:t>
            </a:r>
          </a:p>
          <a:p>
            <a:r>
              <a:rPr lang="en-US" altLang="en-US" dirty="0"/>
              <a:t>If the same privilege was granted twice to the same user by different grantees, the user may retain the privilege after the revocation.</a:t>
            </a:r>
          </a:p>
          <a:p>
            <a:r>
              <a:rPr lang="en-US" altLang="en-US" dirty="0"/>
              <a:t>All privileges that depend on the privilege being revoked are also revoked.</a:t>
            </a:r>
          </a:p>
          <a:p>
            <a:endParaRPr lang="en-US" altLang="en-US" sz="1500" dirty="0"/>
          </a:p>
        </p:txBody>
      </p:sp>
    </p:spTree>
    <p:extLst>
      <p:ext uri="{BB962C8B-B14F-4D97-AF65-F5344CB8AC3E}">
        <p14:creationId xmlns:p14="http://schemas.microsoft.com/office/powerpoint/2010/main" val="3595718442"/>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rPr>
              <a:t>Roles</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38630"/>
            <a:ext cx="5722444" cy="2370915"/>
          </a:xfrm>
        </p:spPr>
        <p:txBody>
          <a:bodyPr/>
          <a:lstStyle/>
          <a:p>
            <a:r>
              <a:rPr lang="en-US" altLang="en-US" dirty="0"/>
              <a:t>A</a:t>
            </a:r>
            <a:r>
              <a:rPr lang="en-US" altLang="en-US" b="1" dirty="0">
                <a:solidFill>
                  <a:srgbClr val="000099"/>
                </a:solidFill>
              </a:rPr>
              <a:t> </a:t>
            </a:r>
            <a:r>
              <a:rPr lang="en-US" altLang="en-US" b="1" dirty="0">
                <a:solidFill>
                  <a:srgbClr val="002060"/>
                </a:solidFill>
              </a:rPr>
              <a:t>role</a:t>
            </a:r>
            <a:r>
              <a:rPr lang="en-US" altLang="en-US" b="1" dirty="0">
                <a:solidFill>
                  <a:srgbClr val="000099"/>
                </a:solidFill>
              </a:rPr>
              <a:t> </a:t>
            </a:r>
            <a:r>
              <a:rPr lang="en-US" altLang="en-US" dirty="0"/>
              <a:t>is</a:t>
            </a:r>
            <a:r>
              <a:rPr lang="en-US" altLang="en-US" b="1" dirty="0">
                <a:solidFill>
                  <a:srgbClr val="000099"/>
                </a:solidFill>
              </a:rPr>
              <a:t> </a:t>
            </a:r>
            <a:r>
              <a:rPr lang="en-US" altLang="en-US" dirty="0"/>
              <a:t>a way to distinguish among various users as far as what  these users can access/update in the database.</a:t>
            </a:r>
          </a:p>
          <a:p>
            <a:r>
              <a:rPr lang="en-US" altLang="en-US" dirty="0"/>
              <a:t>To create a role we use:</a:t>
            </a:r>
          </a:p>
          <a:p>
            <a:pPr>
              <a:buNone/>
            </a:pPr>
            <a:r>
              <a:rPr lang="en-US" altLang="en-US" b="1" dirty="0"/>
              <a:t>        create a role </a:t>
            </a:r>
            <a:r>
              <a:rPr lang="en-US" altLang="en-US" dirty="0"/>
              <a:t>&lt;name&gt;</a:t>
            </a:r>
          </a:p>
          <a:p>
            <a:r>
              <a:rPr lang="en-US" altLang="en-US" dirty="0"/>
              <a:t>Example:</a:t>
            </a:r>
          </a:p>
          <a:p>
            <a:pPr lvl="1"/>
            <a:r>
              <a:rPr lang="en-US" altLang="en-US" dirty="0"/>
              <a:t>  </a:t>
            </a:r>
            <a:r>
              <a:rPr lang="en-US" altLang="en-US" b="1" dirty="0"/>
              <a:t>create role</a:t>
            </a:r>
            <a:r>
              <a:rPr lang="en-US" altLang="en-US" dirty="0"/>
              <a:t> instructor</a:t>
            </a:r>
          </a:p>
          <a:p>
            <a:r>
              <a:rPr lang="en-US" altLang="en-US" dirty="0"/>
              <a:t>Once a role is created we can assign “users” to the role using:</a:t>
            </a:r>
          </a:p>
          <a:p>
            <a:pPr lvl="1"/>
            <a:r>
              <a:rPr lang="en-US" altLang="en-US" b="1" dirty="0"/>
              <a:t>grant</a:t>
            </a:r>
            <a:r>
              <a:rPr lang="en-US" altLang="en-US" dirty="0"/>
              <a:t>  &lt;role&gt; </a:t>
            </a:r>
            <a:r>
              <a:rPr lang="en-US" altLang="en-US" b="1" dirty="0"/>
              <a:t>to </a:t>
            </a:r>
            <a:r>
              <a:rPr lang="en-US" altLang="en-US" dirty="0"/>
              <a:t>&lt;users&gt;</a:t>
            </a:r>
          </a:p>
          <a:p>
            <a:endParaRPr lang="en-US" altLang="en-US" sz="1500" dirty="0"/>
          </a:p>
        </p:txBody>
      </p:sp>
    </p:spTree>
    <p:extLst>
      <p:ext uri="{BB962C8B-B14F-4D97-AF65-F5344CB8AC3E}">
        <p14:creationId xmlns:p14="http://schemas.microsoft.com/office/powerpoint/2010/main" val="4036306283"/>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794" name="Rectangle 2"/>
          <p:cNvSpPr>
            <a:spLocks noGrp="1" noChangeArrowheads="1"/>
          </p:cNvSpPr>
          <p:nvPr>
            <p:ph type="title"/>
          </p:nvPr>
        </p:nvSpPr>
        <p:spPr/>
        <p:txBody>
          <a:bodyPr/>
          <a:lstStyle/>
          <a:p>
            <a:r>
              <a:rPr lang="en-US" altLang="en-US" dirty="0">
                <a:effectLst/>
              </a:rPr>
              <a:t>Roles Example</a:t>
            </a:r>
            <a:endParaRPr lang="en-US" altLang="en-US" dirty="0">
              <a:effectLst>
                <a:outerShdw blurRad="38100" dist="38100" dir="2700000" algn="tl">
                  <a:srgbClr val="C0C0C0"/>
                </a:outerShdw>
              </a:effectLst>
            </a:endParaRPr>
          </a:p>
        </p:txBody>
      </p:sp>
      <p:sp>
        <p:nvSpPr>
          <p:cNvPr id="72707" name="Rectangle 3"/>
          <p:cNvSpPr>
            <a:spLocks noGrp="1" noChangeArrowheads="1"/>
          </p:cNvSpPr>
          <p:nvPr>
            <p:ph type="body" idx="1"/>
          </p:nvPr>
        </p:nvSpPr>
        <p:spPr>
          <a:xfrm>
            <a:off x="1719263" y="847774"/>
            <a:ext cx="5692834" cy="3677840"/>
          </a:xfrm>
        </p:spPr>
        <p:txBody>
          <a:bodyPr/>
          <a:lstStyle/>
          <a:p>
            <a:r>
              <a:rPr lang="en-US" altLang="en-US" b="1" dirty="0"/>
              <a:t>create role</a:t>
            </a:r>
            <a:r>
              <a:rPr lang="en-US" altLang="en-US" dirty="0"/>
              <a:t> instructor;</a:t>
            </a:r>
          </a:p>
          <a:p>
            <a:r>
              <a:rPr lang="en-US" altLang="en-US" b="1" dirty="0"/>
              <a:t>grant</a:t>
            </a:r>
            <a:r>
              <a:rPr lang="en-US" altLang="en-US" dirty="0"/>
              <a:t> </a:t>
            </a:r>
            <a:r>
              <a:rPr lang="en-US" altLang="en-US" i="1" dirty="0"/>
              <a:t>instructor</a:t>
            </a:r>
            <a:r>
              <a:rPr lang="en-US" altLang="en-US" b="1" dirty="0"/>
              <a:t> to </a:t>
            </a:r>
            <a:r>
              <a:rPr lang="en-US" altLang="en-US" dirty="0" err="1"/>
              <a:t>Amit</a:t>
            </a:r>
            <a:r>
              <a:rPr lang="en-US" altLang="en-US" b="1" dirty="0"/>
              <a:t>;</a:t>
            </a:r>
            <a:endParaRPr lang="en-US" altLang="en-US" dirty="0"/>
          </a:p>
          <a:p>
            <a:r>
              <a:rPr lang="en-US" altLang="en-US" dirty="0"/>
              <a:t>Privileges can be granted to roles:</a:t>
            </a:r>
          </a:p>
          <a:p>
            <a:pPr lvl="1"/>
            <a:r>
              <a:rPr lang="en-US" altLang="en-US" b="1" dirty="0"/>
              <a:t>grant</a:t>
            </a:r>
            <a:r>
              <a:rPr lang="en-US" altLang="en-US" dirty="0"/>
              <a:t> </a:t>
            </a:r>
            <a:r>
              <a:rPr lang="en-US" altLang="en-US" b="1" dirty="0"/>
              <a:t>select</a:t>
            </a:r>
            <a:r>
              <a:rPr lang="en-US" altLang="en-US" dirty="0"/>
              <a:t> </a:t>
            </a:r>
            <a:r>
              <a:rPr lang="en-US" altLang="en-US" b="1" dirty="0"/>
              <a:t>on</a:t>
            </a:r>
            <a:r>
              <a:rPr lang="en-US" altLang="en-US" dirty="0"/>
              <a:t> </a:t>
            </a:r>
            <a:r>
              <a:rPr lang="en-US" altLang="en-US" i="1" dirty="0"/>
              <a:t>takes</a:t>
            </a:r>
            <a:r>
              <a:rPr lang="en-US" altLang="en-US" dirty="0"/>
              <a:t> </a:t>
            </a:r>
            <a:r>
              <a:rPr lang="en-US" altLang="en-US" b="1" dirty="0"/>
              <a:t>to</a:t>
            </a:r>
            <a:r>
              <a:rPr lang="en-US" altLang="en-US" dirty="0"/>
              <a:t> </a:t>
            </a:r>
            <a:r>
              <a:rPr lang="en-US" altLang="en-US" i="1" dirty="0"/>
              <a:t>instructor</a:t>
            </a:r>
            <a:r>
              <a:rPr lang="en-US" altLang="en-US" dirty="0"/>
              <a:t>;</a:t>
            </a:r>
          </a:p>
          <a:p>
            <a:r>
              <a:rPr lang="en-US" altLang="en-US" dirty="0"/>
              <a:t>Roles can be granted to users, as well as to other roles</a:t>
            </a:r>
          </a:p>
          <a:p>
            <a:pPr lvl="1"/>
            <a:r>
              <a:rPr lang="en-US" altLang="en-US" b="1" dirty="0"/>
              <a:t>create</a:t>
            </a:r>
            <a:r>
              <a:rPr lang="en-US" altLang="en-US" dirty="0"/>
              <a:t> </a:t>
            </a:r>
            <a:r>
              <a:rPr lang="en-US" altLang="en-US" b="1" dirty="0"/>
              <a:t>role</a:t>
            </a:r>
            <a:r>
              <a:rPr lang="en-US" altLang="en-US" dirty="0"/>
              <a:t> </a:t>
            </a:r>
            <a:r>
              <a:rPr lang="en-US" altLang="en-US" i="1" dirty="0" err="1"/>
              <a:t>teaching_assistant</a:t>
            </a:r>
            <a:endParaRPr lang="en-US" altLang="en-US" i="1" dirty="0"/>
          </a:p>
          <a:p>
            <a:pPr lvl="1"/>
            <a:r>
              <a:rPr lang="en-US" altLang="en-US" b="1" dirty="0"/>
              <a:t>grant</a:t>
            </a:r>
            <a:r>
              <a:rPr lang="en-US" altLang="en-US" dirty="0"/>
              <a:t> </a:t>
            </a:r>
            <a:r>
              <a:rPr lang="en-US" altLang="en-US" i="1" dirty="0" err="1"/>
              <a:t>teaching_assistant</a:t>
            </a:r>
            <a:r>
              <a:rPr lang="en-US" altLang="en-US" dirty="0"/>
              <a:t> </a:t>
            </a:r>
            <a:r>
              <a:rPr lang="en-US" altLang="en-US" b="1" dirty="0"/>
              <a:t>to</a:t>
            </a:r>
            <a:r>
              <a:rPr lang="en-US" altLang="en-US" dirty="0"/>
              <a:t> </a:t>
            </a:r>
            <a:r>
              <a:rPr lang="en-US" altLang="en-US" i="1" dirty="0"/>
              <a:t>instructor</a:t>
            </a:r>
            <a:r>
              <a:rPr lang="en-US" altLang="en-US" dirty="0"/>
              <a:t>;</a:t>
            </a:r>
          </a:p>
          <a:p>
            <a:pPr lvl="2"/>
            <a:r>
              <a:rPr lang="en-US" altLang="en-US" i="1" dirty="0"/>
              <a:t>Instructor</a:t>
            </a:r>
            <a:r>
              <a:rPr lang="en-US" altLang="en-US" dirty="0"/>
              <a:t> inherits all privileges of </a:t>
            </a:r>
            <a:r>
              <a:rPr lang="en-US" altLang="en-US" i="1" dirty="0" err="1"/>
              <a:t>teaching_assistant</a:t>
            </a:r>
            <a:endParaRPr lang="en-US" altLang="en-US" i="1" dirty="0"/>
          </a:p>
          <a:p>
            <a:r>
              <a:rPr lang="en-US" altLang="en-US" dirty="0"/>
              <a:t>Chain of roles</a:t>
            </a:r>
          </a:p>
          <a:p>
            <a:pPr lvl="1"/>
            <a:r>
              <a:rPr lang="en-US" altLang="en-US" b="1" dirty="0"/>
              <a:t>create</a:t>
            </a:r>
            <a:r>
              <a:rPr lang="en-US" altLang="en-US" dirty="0"/>
              <a:t> </a:t>
            </a:r>
            <a:r>
              <a:rPr lang="en-US" altLang="en-US" b="1" dirty="0"/>
              <a:t>role</a:t>
            </a:r>
            <a:r>
              <a:rPr lang="en-US" altLang="en-US" dirty="0"/>
              <a:t> </a:t>
            </a:r>
            <a:r>
              <a:rPr lang="en-US" altLang="en-US" i="1" dirty="0"/>
              <a:t>dean</a:t>
            </a:r>
            <a:r>
              <a:rPr lang="en-US" altLang="en-US" dirty="0"/>
              <a:t>;</a:t>
            </a:r>
          </a:p>
          <a:p>
            <a:pPr lvl="1"/>
            <a:r>
              <a:rPr lang="en-US" altLang="en-US" b="1" dirty="0"/>
              <a:t>grant</a:t>
            </a:r>
            <a:r>
              <a:rPr lang="en-US" altLang="en-US" dirty="0"/>
              <a:t> </a:t>
            </a:r>
            <a:r>
              <a:rPr lang="en-US" altLang="en-US" i="1" dirty="0"/>
              <a:t>instructor</a:t>
            </a:r>
            <a:r>
              <a:rPr lang="en-US" altLang="en-US" dirty="0"/>
              <a:t> </a:t>
            </a:r>
            <a:r>
              <a:rPr lang="en-US" altLang="en-US" b="1" dirty="0"/>
              <a:t>to</a:t>
            </a:r>
            <a:r>
              <a:rPr lang="en-US" altLang="en-US" dirty="0"/>
              <a:t> </a:t>
            </a:r>
            <a:r>
              <a:rPr lang="en-US" altLang="en-US" i="1" dirty="0"/>
              <a:t>dean</a:t>
            </a:r>
            <a:r>
              <a:rPr lang="en-US" altLang="en-US" dirty="0"/>
              <a:t>;</a:t>
            </a:r>
          </a:p>
          <a:p>
            <a:pPr lvl="1"/>
            <a:r>
              <a:rPr lang="en-US" altLang="en-US" b="1" dirty="0"/>
              <a:t>grant</a:t>
            </a:r>
            <a:r>
              <a:rPr lang="en-US" altLang="en-US" dirty="0"/>
              <a:t> </a:t>
            </a:r>
            <a:r>
              <a:rPr lang="en-US" altLang="en-US" i="1" dirty="0"/>
              <a:t>dean</a:t>
            </a:r>
            <a:r>
              <a:rPr lang="en-US" altLang="en-US" dirty="0"/>
              <a:t> </a:t>
            </a:r>
            <a:r>
              <a:rPr lang="en-US" altLang="en-US" b="1" dirty="0"/>
              <a:t>to</a:t>
            </a:r>
            <a:r>
              <a:rPr lang="en-US" altLang="en-US" dirty="0"/>
              <a:t> Satoshi;</a:t>
            </a:r>
          </a:p>
          <a:p>
            <a:endParaRPr lang="en-US" altLang="en-US" sz="1500" dirty="0"/>
          </a:p>
        </p:txBody>
      </p:sp>
    </p:spTree>
    <p:extLst>
      <p:ext uri="{BB962C8B-B14F-4D97-AF65-F5344CB8AC3E}">
        <p14:creationId xmlns:p14="http://schemas.microsoft.com/office/powerpoint/2010/main" val="90082596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0866" name="Rectangle 2"/>
          <p:cNvSpPr>
            <a:spLocks noGrp="1" noChangeArrowheads="1"/>
          </p:cNvSpPr>
          <p:nvPr>
            <p:ph type="title"/>
          </p:nvPr>
        </p:nvSpPr>
        <p:spPr/>
        <p:txBody>
          <a:bodyPr/>
          <a:lstStyle/>
          <a:p>
            <a:pPr>
              <a:defRPr/>
            </a:pPr>
            <a:r>
              <a:rPr lang="en-US" dirty="0">
                <a:ea typeface="+mj-ea"/>
              </a:rPr>
              <a:t>Authorization on Views</a:t>
            </a:r>
          </a:p>
        </p:txBody>
      </p:sp>
      <p:sp>
        <p:nvSpPr>
          <p:cNvPr id="88067" name="Rectangle 3"/>
          <p:cNvSpPr>
            <a:spLocks noGrp="1" noChangeArrowheads="1"/>
          </p:cNvSpPr>
          <p:nvPr>
            <p:ph type="body" idx="1"/>
          </p:nvPr>
        </p:nvSpPr>
        <p:spPr>
          <a:xfrm>
            <a:off x="1719263" y="884350"/>
            <a:ext cx="5709128" cy="2797664"/>
          </a:xfrm>
        </p:spPr>
        <p:txBody>
          <a:bodyPr/>
          <a:lstStyle/>
          <a:p>
            <a:r>
              <a:rPr lang="en-US" altLang="en-US" b="1" dirty="0"/>
              <a:t>create view  </a:t>
            </a:r>
            <a:r>
              <a:rPr lang="en-US" altLang="en-US" i="1" dirty="0" err="1"/>
              <a:t>geo_instructor</a:t>
            </a:r>
            <a:r>
              <a:rPr lang="en-US" altLang="en-US" i="1" dirty="0"/>
              <a:t> </a:t>
            </a:r>
            <a:r>
              <a:rPr lang="en-US" altLang="en-US" b="1" dirty="0"/>
              <a:t>as</a:t>
            </a:r>
            <a:br>
              <a:rPr lang="en-US" altLang="en-US" b="1" dirty="0"/>
            </a:br>
            <a:r>
              <a:rPr lang="en-US" altLang="en-US" dirty="0"/>
              <a:t>(</a:t>
            </a:r>
            <a:r>
              <a:rPr lang="en-US" altLang="en-US" b="1" dirty="0"/>
              <a:t>select </a:t>
            </a:r>
            <a:r>
              <a:rPr lang="en-US" altLang="en-US" dirty="0"/>
              <a:t>*</a:t>
            </a:r>
            <a:br>
              <a:rPr lang="en-US" altLang="en-US" dirty="0"/>
            </a:br>
            <a:r>
              <a:rPr lang="en-US" altLang="en-US" b="1" dirty="0"/>
              <a:t>from </a:t>
            </a:r>
            <a:r>
              <a:rPr lang="en-US" altLang="en-US" i="1" dirty="0"/>
              <a:t>instructor</a:t>
            </a:r>
            <a:br>
              <a:rPr lang="en-US" altLang="en-US" i="1" dirty="0"/>
            </a:br>
            <a:r>
              <a:rPr lang="en-US" altLang="en-US" b="1" dirty="0"/>
              <a:t>where </a:t>
            </a:r>
            <a:r>
              <a:rPr lang="en-US" altLang="en-US" i="1" dirty="0"/>
              <a:t>dept_name </a:t>
            </a:r>
            <a:r>
              <a:rPr lang="en-US" altLang="en-US" dirty="0"/>
              <a:t>= 'Geology');</a:t>
            </a:r>
          </a:p>
          <a:p>
            <a:r>
              <a:rPr lang="en-US" altLang="en-US" b="1" dirty="0"/>
              <a:t>grant select on </a:t>
            </a:r>
            <a:r>
              <a:rPr lang="en-US" altLang="en-US" i="1" dirty="0" err="1"/>
              <a:t>geo_instructor</a:t>
            </a:r>
            <a:r>
              <a:rPr lang="en-US" altLang="en-US" i="1" dirty="0"/>
              <a:t> </a:t>
            </a:r>
            <a:r>
              <a:rPr lang="en-US" altLang="en-US" b="1" dirty="0"/>
              <a:t>to </a:t>
            </a:r>
            <a:r>
              <a:rPr lang="en-US" altLang="en-US" i="1" dirty="0"/>
              <a:t> </a:t>
            </a:r>
            <a:r>
              <a:rPr lang="en-US" altLang="en-US" i="1" dirty="0" err="1"/>
              <a:t>geo_staff</a:t>
            </a:r>
            <a:endParaRPr lang="en-US" altLang="en-US" i="1" dirty="0"/>
          </a:p>
          <a:p>
            <a:r>
              <a:rPr lang="en-US" altLang="en-US" dirty="0"/>
              <a:t>Suppose that a  </a:t>
            </a:r>
            <a:r>
              <a:rPr lang="en-US" altLang="en-US" i="1" dirty="0" err="1"/>
              <a:t>geo_staff</a:t>
            </a:r>
            <a:r>
              <a:rPr lang="en-US" altLang="en-US" dirty="0"/>
              <a:t> member issues</a:t>
            </a:r>
          </a:p>
          <a:p>
            <a:pPr lvl="1"/>
            <a:r>
              <a:rPr lang="en-US" altLang="en-US" b="1" dirty="0"/>
              <a:t>select </a:t>
            </a:r>
            <a:r>
              <a:rPr lang="en-US" altLang="en-US" dirty="0"/>
              <a:t>*</a:t>
            </a:r>
            <a:br>
              <a:rPr lang="en-US" altLang="en-US" dirty="0"/>
            </a:br>
            <a:r>
              <a:rPr lang="en-US" altLang="en-US" b="1" dirty="0"/>
              <a:t>from </a:t>
            </a:r>
            <a:r>
              <a:rPr lang="en-US" altLang="en-US" i="1" dirty="0" err="1"/>
              <a:t>geo_instructor</a:t>
            </a:r>
            <a:r>
              <a:rPr lang="en-US" altLang="en-US" dirty="0"/>
              <a:t>;</a:t>
            </a:r>
          </a:p>
          <a:p>
            <a:r>
              <a:rPr lang="en-US" altLang="en-US" dirty="0"/>
              <a:t>What if </a:t>
            </a:r>
          </a:p>
          <a:p>
            <a:pPr lvl="1"/>
            <a:r>
              <a:rPr lang="en-US" altLang="en-US" i="1" dirty="0" err="1"/>
              <a:t>geo_staff</a:t>
            </a:r>
            <a:r>
              <a:rPr lang="en-US" altLang="en-US" dirty="0"/>
              <a:t> does not have permissions on </a:t>
            </a:r>
            <a:r>
              <a:rPr lang="en-US" altLang="en-US" i="1" dirty="0"/>
              <a:t>instructor?</a:t>
            </a:r>
          </a:p>
          <a:p>
            <a:pPr lvl="1"/>
            <a:r>
              <a:rPr lang="en-US" altLang="en-US" dirty="0"/>
              <a:t>Creator of view did not have some permissions on </a:t>
            </a:r>
            <a:r>
              <a:rPr lang="en-US" altLang="en-US" i="1" dirty="0"/>
              <a:t>instructor?</a:t>
            </a:r>
            <a:endParaRPr lang="en-US" altLang="en-US" dirty="0"/>
          </a:p>
          <a:p>
            <a:endParaRPr lang="en-US" altLang="en-US" dirty="0"/>
          </a:p>
        </p:txBody>
      </p:sp>
    </p:spTree>
    <p:extLst>
      <p:ext uri="{BB962C8B-B14F-4D97-AF65-F5344CB8AC3E}">
        <p14:creationId xmlns:p14="http://schemas.microsoft.com/office/powerpoint/2010/main" val="488233800"/>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1890" name="Rectangle 2"/>
          <p:cNvSpPr>
            <a:spLocks noGrp="1" noChangeArrowheads="1"/>
          </p:cNvSpPr>
          <p:nvPr>
            <p:ph type="title"/>
          </p:nvPr>
        </p:nvSpPr>
        <p:spPr/>
        <p:txBody>
          <a:bodyPr/>
          <a:lstStyle/>
          <a:p>
            <a:pPr>
              <a:defRPr/>
            </a:pPr>
            <a:r>
              <a:rPr lang="en-US" dirty="0">
                <a:ea typeface="+mj-ea"/>
              </a:rPr>
              <a:t>Other Authorization Features</a:t>
            </a:r>
          </a:p>
        </p:txBody>
      </p:sp>
      <p:sp>
        <p:nvSpPr>
          <p:cNvPr id="89091" name="Rectangle 3"/>
          <p:cNvSpPr>
            <a:spLocks noGrp="1" noChangeArrowheads="1"/>
          </p:cNvSpPr>
          <p:nvPr>
            <p:ph type="body" idx="1"/>
          </p:nvPr>
        </p:nvSpPr>
        <p:spPr>
          <a:xfrm>
            <a:off x="1719263" y="820342"/>
            <a:ext cx="5782369" cy="2764107"/>
          </a:xfrm>
        </p:spPr>
        <p:txBody>
          <a:bodyPr/>
          <a:lstStyle/>
          <a:p>
            <a:r>
              <a:rPr lang="en-US" altLang="en-US" b="1" dirty="0"/>
              <a:t>references</a:t>
            </a:r>
            <a:r>
              <a:rPr lang="en-US" altLang="en-US" dirty="0"/>
              <a:t> privilege to create foreign key</a:t>
            </a:r>
          </a:p>
          <a:p>
            <a:pPr lvl="1"/>
            <a:r>
              <a:rPr lang="en-US" altLang="en-US" b="1" dirty="0"/>
              <a:t>grant reference </a:t>
            </a:r>
            <a:r>
              <a:rPr lang="en-US" altLang="en-US" dirty="0"/>
              <a:t>(</a:t>
            </a:r>
            <a:r>
              <a:rPr lang="en-US" altLang="en-US" i="1" dirty="0"/>
              <a:t>dept_name</a:t>
            </a:r>
            <a:r>
              <a:rPr lang="en-US" altLang="en-US" dirty="0"/>
              <a:t>) </a:t>
            </a:r>
            <a:r>
              <a:rPr lang="en-US" altLang="en-US" b="1" dirty="0"/>
              <a:t>on </a:t>
            </a:r>
            <a:r>
              <a:rPr lang="en-US" altLang="en-US" i="1" dirty="0"/>
              <a:t>department </a:t>
            </a:r>
            <a:r>
              <a:rPr lang="en-US" altLang="en-US" b="1" dirty="0"/>
              <a:t>to </a:t>
            </a:r>
            <a:r>
              <a:rPr lang="en-US" altLang="en-US" dirty="0"/>
              <a:t>Mariano;</a:t>
            </a:r>
          </a:p>
          <a:p>
            <a:pPr lvl="1"/>
            <a:r>
              <a:rPr lang="en-US" altLang="en-US" dirty="0"/>
              <a:t>Why is this required?</a:t>
            </a:r>
          </a:p>
          <a:p>
            <a:r>
              <a:rPr lang="en-US" altLang="en-US" dirty="0"/>
              <a:t>transfer of privileges</a:t>
            </a:r>
          </a:p>
          <a:p>
            <a:pPr lvl="1"/>
            <a:r>
              <a:rPr lang="en-US" altLang="en-US" b="1" dirty="0"/>
              <a:t>grant select on </a:t>
            </a:r>
            <a:r>
              <a:rPr lang="en-US" altLang="en-US" i="1" dirty="0"/>
              <a:t>department </a:t>
            </a:r>
            <a:r>
              <a:rPr lang="en-US" altLang="en-US" b="1" dirty="0"/>
              <a:t>to </a:t>
            </a:r>
            <a:r>
              <a:rPr lang="en-US" altLang="en-US" dirty="0" err="1"/>
              <a:t>Amit</a:t>
            </a:r>
            <a:r>
              <a:rPr lang="en-US" altLang="en-US" dirty="0"/>
              <a:t> </a:t>
            </a:r>
            <a:r>
              <a:rPr lang="en-US" altLang="en-US" b="1" dirty="0"/>
              <a:t>with grant option</a:t>
            </a:r>
            <a:r>
              <a:rPr lang="en-US" altLang="en-US" dirty="0"/>
              <a:t>;</a:t>
            </a:r>
          </a:p>
          <a:p>
            <a:pPr lvl="1"/>
            <a:r>
              <a:rPr lang="en-US" altLang="en-US" b="1" dirty="0"/>
              <a:t>revoke select on </a:t>
            </a:r>
            <a:r>
              <a:rPr lang="en-US" altLang="en-US" i="1" dirty="0"/>
              <a:t>department </a:t>
            </a:r>
            <a:r>
              <a:rPr lang="en-US" altLang="en-US" b="1" dirty="0"/>
              <a:t>from </a:t>
            </a:r>
            <a:r>
              <a:rPr lang="en-US" altLang="en-US" dirty="0" err="1"/>
              <a:t>Amit</a:t>
            </a:r>
            <a:r>
              <a:rPr lang="en-US" altLang="en-US" dirty="0"/>
              <a:t>, Satoshi </a:t>
            </a:r>
            <a:r>
              <a:rPr lang="en-US" altLang="en-US" b="1" dirty="0"/>
              <a:t>cascade</a:t>
            </a:r>
            <a:r>
              <a:rPr lang="en-US" altLang="en-US" dirty="0"/>
              <a:t>;</a:t>
            </a:r>
          </a:p>
          <a:p>
            <a:pPr lvl="1"/>
            <a:r>
              <a:rPr lang="en-US" altLang="en-US" b="1" dirty="0"/>
              <a:t>revoke select on </a:t>
            </a:r>
            <a:r>
              <a:rPr lang="en-US" altLang="en-US" i="1" dirty="0"/>
              <a:t>department </a:t>
            </a:r>
            <a:r>
              <a:rPr lang="en-US" altLang="en-US" b="1" dirty="0"/>
              <a:t>from </a:t>
            </a:r>
            <a:r>
              <a:rPr lang="en-US" altLang="en-US" dirty="0" err="1"/>
              <a:t>Amit</a:t>
            </a:r>
            <a:r>
              <a:rPr lang="en-US" altLang="en-US" dirty="0"/>
              <a:t>, Satoshi </a:t>
            </a:r>
            <a:r>
              <a:rPr lang="en-US" altLang="en-US" b="1" dirty="0"/>
              <a:t>restrict</a:t>
            </a:r>
            <a:r>
              <a:rPr lang="en-US" altLang="en-US" dirty="0"/>
              <a:t>;</a:t>
            </a:r>
          </a:p>
          <a:p>
            <a:pPr lvl="1"/>
            <a:r>
              <a:rPr lang="en-US" altLang="en-US" dirty="0"/>
              <a:t>And more!</a:t>
            </a:r>
          </a:p>
        </p:txBody>
      </p:sp>
      <p:sp>
        <p:nvSpPr>
          <p:cNvPr id="2" name="TextBox 1">
            <a:extLst>
              <a:ext uri="{FF2B5EF4-FFF2-40B4-BE49-F238E27FC236}">
                <a16:creationId xmlns:a16="http://schemas.microsoft.com/office/drawing/2014/main" id="{3BFD4D67-A653-7245-A0D1-A283FB9407F1}"/>
              </a:ext>
            </a:extLst>
          </p:cNvPr>
          <p:cNvSpPr txBox="1"/>
          <p:nvPr/>
        </p:nvSpPr>
        <p:spPr>
          <a:xfrm>
            <a:off x="838200" y="3213154"/>
            <a:ext cx="6918754" cy="1200329"/>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Note:</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Like in many other cases, SQL DBMS have product specific variations.</a:t>
            </a:r>
          </a:p>
          <a:p>
            <a:pPr marL="285750" marR="0" lvl="0" indent="-285750" algn="l" defTabSz="457200" rtl="0" eaLnBrk="1" fontAlgn="base" latinLnBrk="0" hangingPunct="1">
              <a:lnSpc>
                <a:spcPct val="100000"/>
              </a:lnSpc>
              <a:spcBef>
                <a:spcPct val="0"/>
              </a:spcBef>
              <a:spcAft>
                <a:spcPct val="0"/>
              </a:spcAft>
              <a:buClrTx/>
              <a:buSzTx/>
              <a:buFont typeface="Arial" panose="020B0604020202020204" pitchFamily="34" charset="0"/>
              <a:buChar char="•"/>
              <a:tabLst/>
              <a:defRPr/>
            </a:pPr>
            <a:endPar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endParaRPr>
          </a:p>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FF0000"/>
                </a:solidFill>
                <a:effectLst/>
                <a:uLnTx/>
                <a:uFillTx/>
                <a:latin typeface="Calibri" charset="0"/>
                <a:ea typeface="ＭＳ Ｐゴシック" charset="-128"/>
                <a:cs typeface="+mn-cs"/>
              </a:rPr>
              <a:t>Switch to notebook.</a:t>
            </a:r>
          </a:p>
        </p:txBody>
      </p:sp>
    </p:spTree>
    <p:extLst>
      <p:ext uri="{BB962C8B-B14F-4D97-AF65-F5344CB8AC3E}">
        <p14:creationId xmlns:p14="http://schemas.microsoft.com/office/powerpoint/2010/main" val="611216756"/>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Some Advanced ER Concepts</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67</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1750829537"/>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a:t>
            </a:r>
          </a:p>
        </p:txBody>
      </p:sp>
      <p:sp>
        <p:nvSpPr>
          <p:cNvPr id="43011" name="Rectangle 3"/>
          <p:cNvSpPr>
            <a:spLocks noGrp="1" noChangeArrowheads="1"/>
          </p:cNvSpPr>
          <p:nvPr>
            <p:ph type="body" idx="1"/>
          </p:nvPr>
        </p:nvSpPr>
        <p:spPr>
          <a:xfrm>
            <a:off x="1719264" y="892029"/>
            <a:ext cx="5722444" cy="3103900"/>
          </a:xfrm>
        </p:spPr>
        <p:txBody>
          <a:bodyPr/>
          <a:lstStyle/>
          <a:p>
            <a:r>
              <a:rPr lang="en-US" altLang="en-US" dirty="0"/>
              <a:t>Consider a </a:t>
            </a:r>
            <a:r>
              <a:rPr lang="en-US" altLang="en-US" i="1" dirty="0"/>
              <a:t>section</a:t>
            </a:r>
            <a:r>
              <a:rPr lang="en-US" altLang="en-US" dirty="0"/>
              <a:t> entity, which is uniquely identified by a </a:t>
            </a:r>
            <a:r>
              <a:rPr lang="en-US" altLang="en-US" i="1" dirty="0" err="1"/>
              <a:t>course_id</a:t>
            </a:r>
            <a:r>
              <a:rPr lang="en-US" altLang="en-US" dirty="0"/>
              <a:t>, </a:t>
            </a:r>
            <a:r>
              <a:rPr lang="en-US" altLang="en-US" i="1" dirty="0"/>
              <a:t>semester, year</a:t>
            </a:r>
            <a:r>
              <a:rPr lang="en-US" altLang="en-US" dirty="0"/>
              <a:t>, and </a:t>
            </a:r>
            <a:r>
              <a:rPr lang="en-US" altLang="en-US" i="1" dirty="0" err="1"/>
              <a:t>sec_id</a:t>
            </a:r>
            <a:r>
              <a:rPr lang="en-US" altLang="en-US" dirty="0"/>
              <a:t>.</a:t>
            </a:r>
          </a:p>
          <a:p>
            <a:r>
              <a:rPr lang="en-US" altLang="en-US" dirty="0"/>
              <a:t>Clearly, section entities are related to course entities. Suppose we create a relationship set </a:t>
            </a:r>
            <a:r>
              <a:rPr lang="en-US" altLang="en-US" i="1" dirty="0" err="1"/>
              <a:t>sec_course</a:t>
            </a:r>
            <a:r>
              <a:rPr lang="en-US" altLang="en-US" dirty="0"/>
              <a:t> between entity sets </a:t>
            </a:r>
            <a:r>
              <a:rPr lang="en-US" altLang="en-US" i="1" dirty="0"/>
              <a:t>section</a:t>
            </a:r>
            <a:r>
              <a:rPr lang="en-US" altLang="en-US" dirty="0"/>
              <a:t> and </a:t>
            </a:r>
            <a:r>
              <a:rPr lang="en-US" altLang="en-US" i="1" dirty="0"/>
              <a:t>course</a:t>
            </a:r>
            <a:r>
              <a:rPr lang="en-US" altLang="en-US" dirty="0"/>
              <a:t>.</a:t>
            </a:r>
          </a:p>
          <a:p>
            <a:r>
              <a:rPr lang="en-US" altLang="en-US" dirty="0"/>
              <a:t>Note that the information in </a:t>
            </a:r>
            <a:r>
              <a:rPr lang="en-US" altLang="en-US" i="1" dirty="0" err="1"/>
              <a:t>sec_course</a:t>
            </a:r>
            <a:r>
              <a:rPr lang="en-US" altLang="en-US" dirty="0"/>
              <a:t> is redundant, since </a:t>
            </a:r>
            <a:r>
              <a:rPr lang="en-US" altLang="en-US" i="1" dirty="0"/>
              <a:t>section</a:t>
            </a:r>
            <a:r>
              <a:rPr lang="en-US" altLang="en-US" dirty="0"/>
              <a:t> already has an attribute </a:t>
            </a:r>
            <a:r>
              <a:rPr lang="en-US" altLang="en-US" i="1" dirty="0" err="1"/>
              <a:t>course_id</a:t>
            </a:r>
            <a:r>
              <a:rPr lang="en-US" altLang="en-US" dirty="0"/>
              <a:t>, which identifies the course with which the section is related. </a:t>
            </a:r>
          </a:p>
          <a:p>
            <a:r>
              <a:rPr lang="en-US" altLang="en-US" dirty="0"/>
              <a:t>One option to deal with this redundancy is to get rid of the relationship </a:t>
            </a:r>
            <a:r>
              <a:rPr lang="en-US" altLang="en-US" dirty="0" err="1"/>
              <a:t>s</a:t>
            </a:r>
            <a:r>
              <a:rPr lang="en-US" altLang="en-US" i="1" dirty="0" err="1"/>
              <a:t>ec_course</a:t>
            </a:r>
            <a:r>
              <a:rPr lang="en-US" altLang="en-US" dirty="0"/>
              <a:t>;  however, by doing so the relationship between </a:t>
            </a:r>
            <a:r>
              <a:rPr lang="en-US" altLang="en-US" i="1" dirty="0"/>
              <a:t>section</a:t>
            </a:r>
            <a:r>
              <a:rPr lang="en-US" altLang="en-US" dirty="0"/>
              <a:t> and </a:t>
            </a:r>
            <a:r>
              <a:rPr lang="en-US" altLang="en-US" i="1" dirty="0"/>
              <a:t>course </a:t>
            </a:r>
            <a:r>
              <a:rPr lang="en-US" altLang="en-US" dirty="0"/>
              <a:t>becomes implicit in an attribute, which is not desirable.</a:t>
            </a:r>
          </a:p>
        </p:txBody>
      </p:sp>
    </p:spTree>
    <p:extLst>
      <p:ext uri="{BB962C8B-B14F-4D97-AF65-F5344CB8AC3E}">
        <p14:creationId xmlns:p14="http://schemas.microsoft.com/office/powerpoint/2010/main" val="3117155377"/>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4035" name="Rectangle 3"/>
          <p:cNvSpPr>
            <a:spLocks noGrp="1" noChangeArrowheads="1"/>
          </p:cNvSpPr>
          <p:nvPr>
            <p:ph type="body" idx="1"/>
          </p:nvPr>
        </p:nvSpPr>
        <p:spPr>
          <a:xfrm>
            <a:off x="1719263" y="792332"/>
            <a:ext cx="5751386" cy="3782049"/>
          </a:xfrm>
        </p:spPr>
        <p:txBody>
          <a:bodyPr/>
          <a:lstStyle/>
          <a:p>
            <a:r>
              <a:rPr lang="en-US" altLang="en-US" dirty="0"/>
              <a:t>An alternative way to deal with this redundancy is to not store the attribute </a:t>
            </a:r>
            <a:r>
              <a:rPr lang="en-US" altLang="en-US" i="1" dirty="0" err="1"/>
              <a:t>course_id</a:t>
            </a:r>
            <a:r>
              <a:rPr lang="en-US" altLang="en-US" dirty="0"/>
              <a:t>  in the </a:t>
            </a:r>
            <a:r>
              <a:rPr lang="en-US" altLang="en-US" i="1" dirty="0"/>
              <a:t>section</a:t>
            </a:r>
            <a:r>
              <a:rPr lang="en-US" altLang="en-US" dirty="0"/>
              <a:t> entity and to only store the remaining attributes </a:t>
            </a:r>
            <a:r>
              <a:rPr lang="en-US" altLang="en-US" i="1" dirty="0" err="1"/>
              <a:t>section_id</a:t>
            </a:r>
            <a:r>
              <a:rPr lang="en-US" altLang="en-US" dirty="0"/>
              <a:t>,  </a:t>
            </a:r>
            <a:r>
              <a:rPr lang="en-US" altLang="en-US" i="1" dirty="0"/>
              <a:t>year</a:t>
            </a:r>
            <a:r>
              <a:rPr lang="en-US" altLang="en-US" dirty="0"/>
              <a:t>, and </a:t>
            </a:r>
            <a:r>
              <a:rPr lang="en-US" altLang="en-US" i="1" dirty="0"/>
              <a:t>semester. </a:t>
            </a:r>
          </a:p>
          <a:p>
            <a:pPr lvl="1"/>
            <a:r>
              <a:rPr lang="en-US" altLang="en-US" dirty="0">
                <a:ea typeface="ＭＳ Ｐゴシック" panose="020B0600070205080204" pitchFamily="34" charset="-128"/>
              </a:rPr>
              <a:t>However, the entity set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then does not have enough attributes to identify a particular </a:t>
            </a:r>
            <a:r>
              <a:rPr lang="en-US" altLang="en-US" i="1" dirty="0">
                <a:ea typeface="ＭＳ Ｐゴシック" panose="020B0600070205080204" pitchFamily="34" charset="-128"/>
              </a:rPr>
              <a:t>section</a:t>
            </a:r>
            <a:r>
              <a:rPr lang="en-US" altLang="en-US" dirty="0">
                <a:ea typeface="ＭＳ Ｐゴシック" panose="020B0600070205080204" pitchFamily="34" charset="-128"/>
              </a:rPr>
              <a:t> entity uniquely</a:t>
            </a:r>
          </a:p>
          <a:p>
            <a:r>
              <a:rPr lang="en-US" altLang="en-US" dirty="0"/>
              <a:t>To deal with this problem, we treat the relationship </a:t>
            </a:r>
            <a:r>
              <a:rPr lang="en-US" altLang="en-US" i="1" dirty="0" err="1"/>
              <a:t>sec_course</a:t>
            </a:r>
            <a:r>
              <a:rPr lang="en-US" altLang="en-US" dirty="0"/>
              <a:t>  as a special relationship that provides extra information, in this case, the </a:t>
            </a:r>
            <a:r>
              <a:rPr lang="en-US" altLang="en-US" i="1" dirty="0" err="1"/>
              <a:t>course_id</a:t>
            </a:r>
            <a:r>
              <a:rPr lang="en-US" altLang="en-US" dirty="0"/>
              <a:t>, required to identify </a:t>
            </a:r>
            <a:r>
              <a:rPr lang="en-US" altLang="en-US" i="1" dirty="0"/>
              <a:t>section</a:t>
            </a:r>
            <a:r>
              <a:rPr lang="en-US" altLang="en-US" dirty="0"/>
              <a:t>  entities uniquely.</a:t>
            </a:r>
          </a:p>
          <a:p>
            <a:r>
              <a:rPr lang="en-US" altLang="en-US" dirty="0"/>
              <a:t>A </a:t>
            </a:r>
            <a:r>
              <a:rPr lang="en-US" altLang="en-US" b="1" dirty="0">
                <a:solidFill>
                  <a:srgbClr val="002060"/>
                </a:solidFill>
              </a:rPr>
              <a:t>weak entity set</a:t>
            </a:r>
            <a:r>
              <a:rPr lang="en-US" altLang="en-US" dirty="0">
                <a:solidFill>
                  <a:srgbClr val="002060"/>
                </a:solidFill>
              </a:rPr>
              <a:t> </a:t>
            </a:r>
            <a:r>
              <a:rPr lang="en-US" altLang="en-US" dirty="0"/>
              <a:t>is one whose existence is dependent on another entity, called its </a:t>
            </a:r>
            <a:r>
              <a:rPr lang="en-US" altLang="en-US" b="1" dirty="0">
                <a:solidFill>
                  <a:srgbClr val="002060"/>
                </a:solidFill>
              </a:rPr>
              <a:t>identifying entity</a:t>
            </a:r>
            <a:endParaRPr lang="en-US" altLang="en-US" dirty="0">
              <a:solidFill>
                <a:srgbClr val="002060"/>
              </a:solidFill>
            </a:endParaRPr>
          </a:p>
          <a:p>
            <a:r>
              <a:rPr lang="en-US" altLang="en-US" dirty="0"/>
              <a:t>Instead of associating a primary key with a weak entity, we use the identifying entity, along with extra attributes called </a:t>
            </a:r>
            <a:r>
              <a:rPr lang="en-US" altLang="en-US" b="1" dirty="0">
                <a:solidFill>
                  <a:srgbClr val="002060"/>
                </a:solidFill>
              </a:rPr>
              <a:t>discriminator</a:t>
            </a:r>
            <a:r>
              <a:rPr lang="en-US" altLang="en-US" dirty="0">
                <a:solidFill>
                  <a:srgbClr val="002060"/>
                </a:solidFill>
              </a:rPr>
              <a:t> </a:t>
            </a:r>
            <a:r>
              <a:rPr lang="en-US" altLang="en-US" dirty="0"/>
              <a:t>to uniquely identify a weak entity. </a:t>
            </a:r>
          </a:p>
          <a:p>
            <a:endParaRPr lang="en-US" altLang="en-US" dirty="0"/>
          </a:p>
        </p:txBody>
      </p:sp>
    </p:spTree>
    <p:extLst>
      <p:ext uri="{BB962C8B-B14F-4D97-AF65-F5344CB8AC3E}">
        <p14:creationId xmlns:p14="http://schemas.microsoft.com/office/powerpoint/2010/main" val="29985218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F4D29FE-AB3B-D648-965D-D26DC3AA4C7E}"/>
              </a:ext>
            </a:extLst>
          </p:cNvPr>
          <p:cNvSpPr>
            <a:spLocks noGrp="1"/>
          </p:cNvSpPr>
          <p:nvPr>
            <p:ph type="title"/>
          </p:nvPr>
        </p:nvSpPr>
        <p:spPr/>
        <p:txBody>
          <a:bodyPr/>
          <a:lstStyle/>
          <a:p>
            <a:r>
              <a:rPr lang="en-US" dirty="0"/>
              <a:t>Web Application Architecture</a:t>
            </a:r>
          </a:p>
        </p:txBody>
      </p:sp>
      <p:pic>
        <p:nvPicPr>
          <p:cNvPr id="4" name="Picture 3">
            <a:extLst>
              <a:ext uri="{FF2B5EF4-FFF2-40B4-BE49-F238E27FC236}">
                <a16:creationId xmlns:a16="http://schemas.microsoft.com/office/drawing/2014/main" id="{0C5E0E72-34B4-0A48-8DD4-40E993607F93}"/>
              </a:ext>
            </a:extLst>
          </p:cNvPr>
          <p:cNvPicPr>
            <a:picLocks noChangeAspect="1"/>
          </p:cNvPicPr>
          <p:nvPr/>
        </p:nvPicPr>
        <p:blipFill>
          <a:blip r:embed="rId2"/>
          <a:stretch>
            <a:fillRect/>
          </a:stretch>
        </p:blipFill>
        <p:spPr>
          <a:xfrm>
            <a:off x="76200" y="514350"/>
            <a:ext cx="5264404" cy="2616009"/>
          </a:xfrm>
          <a:prstGeom prst="rect">
            <a:avLst/>
          </a:prstGeom>
        </p:spPr>
      </p:pic>
      <p:pic>
        <p:nvPicPr>
          <p:cNvPr id="5" name="Picture 4">
            <a:extLst>
              <a:ext uri="{FF2B5EF4-FFF2-40B4-BE49-F238E27FC236}">
                <a16:creationId xmlns:a16="http://schemas.microsoft.com/office/drawing/2014/main" id="{FDE2169E-1CC7-5244-9BFC-09BD15550252}"/>
              </a:ext>
            </a:extLst>
          </p:cNvPr>
          <p:cNvPicPr>
            <a:picLocks noChangeAspect="1"/>
          </p:cNvPicPr>
          <p:nvPr/>
        </p:nvPicPr>
        <p:blipFill>
          <a:blip r:embed="rId3"/>
          <a:stretch>
            <a:fillRect/>
          </a:stretch>
        </p:blipFill>
        <p:spPr>
          <a:xfrm>
            <a:off x="5685292" y="133350"/>
            <a:ext cx="3275628" cy="2821880"/>
          </a:xfrm>
          <a:prstGeom prst="rect">
            <a:avLst/>
          </a:prstGeom>
        </p:spPr>
      </p:pic>
      <p:sp>
        <p:nvSpPr>
          <p:cNvPr id="6" name="Content Placeholder 5">
            <a:extLst>
              <a:ext uri="{FF2B5EF4-FFF2-40B4-BE49-F238E27FC236}">
                <a16:creationId xmlns:a16="http://schemas.microsoft.com/office/drawing/2014/main" id="{11232A32-2E44-084F-8D2C-D181823C23C4}"/>
              </a:ext>
            </a:extLst>
          </p:cNvPr>
          <p:cNvSpPr>
            <a:spLocks noGrp="1"/>
          </p:cNvSpPr>
          <p:nvPr>
            <p:ph idx="1"/>
          </p:nvPr>
        </p:nvSpPr>
        <p:spPr>
          <a:xfrm>
            <a:off x="152400" y="3130359"/>
            <a:ext cx="8839200" cy="1498790"/>
          </a:xfrm>
        </p:spPr>
        <p:txBody>
          <a:bodyPr/>
          <a:lstStyle/>
          <a:p>
            <a:r>
              <a:rPr lang="en-US" sz="1400" dirty="0"/>
              <a:t>The sample application that I provided is vastly over-simplified to reduce complexity.</a:t>
            </a:r>
          </a:p>
          <a:p>
            <a:r>
              <a:rPr lang="en-US" sz="1400" dirty="0"/>
              <a:t>Well-designed applications and Web application architecture is a complex space with patterns and anti-patterns.</a:t>
            </a:r>
          </a:p>
          <a:p>
            <a:r>
              <a:rPr lang="en-US" sz="1400" dirty="0"/>
              <a:t>Some examples:</a:t>
            </a:r>
          </a:p>
          <a:p>
            <a:pPr lvl="1"/>
            <a:r>
              <a:rPr lang="en-US" sz="1200" dirty="0"/>
              <a:t>SOLID Principles apply broadly to components, microservices, etc.</a:t>
            </a:r>
          </a:p>
          <a:p>
            <a:pPr lvl="1"/>
            <a:r>
              <a:rPr lang="en-US" sz="1200" dirty="0"/>
              <a:t>Application design patterns and anti-patterns, e.g. Transfer Object, Factory, Data Access Object, ... ...</a:t>
            </a:r>
          </a:p>
          <a:p>
            <a:endParaRPr lang="en-US" sz="1400" dirty="0"/>
          </a:p>
        </p:txBody>
      </p:sp>
    </p:spTree>
    <p:extLst>
      <p:ext uri="{BB962C8B-B14F-4D97-AF65-F5344CB8AC3E}">
        <p14:creationId xmlns:p14="http://schemas.microsoft.com/office/powerpoint/2010/main" val="3798988816"/>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5314"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Weak Entity Sets (Cont.)</a:t>
            </a:r>
          </a:p>
        </p:txBody>
      </p:sp>
      <p:sp>
        <p:nvSpPr>
          <p:cNvPr id="45059" name="Rectangle 3"/>
          <p:cNvSpPr>
            <a:spLocks noGrp="1" noChangeArrowheads="1"/>
          </p:cNvSpPr>
          <p:nvPr>
            <p:ph type="body" idx="1"/>
          </p:nvPr>
        </p:nvSpPr>
        <p:spPr>
          <a:xfrm>
            <a:off x="1719263" y="861312"/>
            <a:ext cx="5650802" cy="3472945"/>
          </a:xfrm>
        </p:spPr>
        <p:txBody>
          <a:bodyPr/>
          <a:lstStyle/>
          <a:p>
            <a:r>
              <a:rPr lang="en-US" altLang="en-US" dirty="0"/>
              <a:t>An entity set that is not a weak entity set is termed a </a:t>
            </a:r>
            <a:r>
              <a:rPr lang="en-US" altLang="en-US" b="1" dirty="0">
                <a:solidFill>
                  <a:srgbClr val="002060"/>
                </a:solidFill>
              </a:rPr>
              <a:t>strong entity set</a:t>
            </a:r>
            <a:r>
              <a:rPr lang="en-US" altLang="en-US" dirty="0">
                <a:solidFill>
                  <a:srgbClr val="000099"/>
                </a:solidFill>
              </a:rPr>
              <a:t>.</a:t>
            </a:r>
          </a:p>
          <a:p>
            <a:r>
              <a:rPr lang="en-US" altLang="en-US" dirty="0"/>
              <a:t>Every weak entity must be associated with an identifying entity; that is, the weak entity set is said to be </a:t>
            </a:r>
            <a:r>
              <a:rPr lang="en-US" altLang="en-US" b="1" dirty="0">
                <a:solidFill>
                  <a:srgbClr val="002060"/>
                </a:solidFill>
              </a:rPr>
              <a:t>existence dependent</a:t>
            </a:r>
            <a:r>
              <a:rPr lang="en-US" altLang="en-US" dirty="0">
                <a:solidFill>
                  <a:srgbClr val="002060"/>
                </a:solidFill>
              </a:rPr>
              <a:t> </a:t>
            </a:r>
            <a:r>
              <a:rPr lang="en-US" altLang="en-US" dirty="0"/>
              <a:t>on the identifying entity set. </a:t>
            </a:r>
          </a:p>
          <a:p>
            <a:r>
              <a:rPr lang="en-US" altLang="en-US" dirty="0"/>
              <a:t>The identifying entity set is said to </a:t>
            </a:r>
            <a:r>
              <a:rPr lang="en-US" altLang="en-US" b="1" dirty="0">
                <a:solidFill>
                  <a:srgbClr val="002060"/>
                </a:solidFill>
              </a:rPr>
              <a:t>own</a:t>
            </a:r>
            <a:r>
              <a:rPr lang="en-US" altLang="en-US" dirty="0"/>
              <a:t> the weak entity set that it identifies. </a:t>
            </a:r>
          </a:p>
          <a:p>
            <a:r>
              <a:rPr lang="en-US" altLang="en-US" dirty="0"/>
              <a:t>The relationship associating the weak entity set with the identifying entity set is called the </a:t>
            </a:r>
            <a:r>
              <a:rPr lang="en-US" altLang="en-US" b="1" dirty="0">
                <a:solidFill>
                  <a:srgbClr val="002060"/>
                </a:solidFill>
              </a:rPr>
              <a:t>identifying relationship</a:t>
            </a:r>
            <a:r>
              <a:rPr lang="en-US" altLang="en-US" dirty="0"/>
              <a:t>.</a:t>
            </a:r>
          </a:p>
          <a:p>
            <a:r>
              <a:rPr lang="en-US" altLang="en-US" dirty="0"/>
              <a:t>Note that the relational schema we eventually create from the entity set </a:t>
            </a:r>
            <a:r>
              <a:rPr lang="en-US" altLang="en-US" i="1" dirty="0"/>
              <a:t>section</a:t>
            </a:r>
            <a:r>
              <a:rPr lang="en-US" altLang="en-US" dirty="0"/>
              <a:t> does have the attribute </a:t>
            </a:r>
            <a:r>
              <a:rPr lang="en-US" altLang="en-US" i="1" dirty="0" err="1"/>
              <a:t>course_id</a:t>
            </a:r>
            <a:r>
              <a:rPr lang="en-US" altLang="en-US" dirty="0"/>
              <a:t>, for reasons that will become clear later, even though we have dropped the attribute </a:t>
            </a:r>
            <a:r>
              <a:rPr lang="en-US" altLang="en-US" i="1" dirty="0" err="1"/>
              <a:t>course_id</a:t>
            </a:r>
            <a:r>
              <a:rPr lang="en-US" altLang="en-US" dirty="0"/>
              <a:t>  from the entity set </a:t>
            </a:r>
            <a:r>
              <a:rPr lang="en-US" altLang="en-US" i="1" dirty="0"/>
              <a:t>section.</a:t>
            </a:r>
          </a:p>
        </p:txBody>
      </p:sp>
    </p:spTree>
    <p:extLst>
      <p:ext uri="{BB962C8B-B14F-4D97-AF65-F5344CB8AC3E}">
        <p14:creationId xmlns:p14="http://schemas.microsoft.com/office/powerpoint/2010/main" val="297187821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7362" name="Rectangle 2"/>
          <p:cNvSpPr>
            <a:spLocks noGrp="1" noChangeArrowheads="1"/>
          </p:cNvSpPr>
          <p:nvPr>
            <p:ph type="title"/>
          </p:nvPr>
        </p:nvSpPr>
        <p:spPr>
          <a:xfrm>
            <a:off x="1547813" y="64294"/>
            <a:ext cx="6057900" cy="457200"/>
          </a:xfrm>
        </p:spPr>
        <p:txBody>
          <a:bodyPr/>
          <a:lstStyle/>
          <a:p>
            <a:pPr>
              <a:defRPr/>
            </a:pPr>
            <a:r>
              <a:rPr lang="en-US" altLang="en-US" dirty="0">
                <a:effectLst>
                  <a:outerShdw blurRad="38100" dist="38100" dir="2700000" algn="tl">
                    <a:srgbClr val="C0C0C0"/>
                  </a:outerShdw>
                </a:effectLst>
              </a:rPr>
              <a:t>Expressing Weak Entity Sets</a:t>
            </a:r>
          </a:p>
        </p:txBody>
      </p:sp>
      <p:sp>
        <p:nvSpPr>
          <p:cNvPr id="46083" name="Rectangle 3"/>
          <p:cNvSpPr>
            <a:spLocks noGrp="1" noChangeArrowheads="1"/>
          </p:cNvSpPr>
          <p:nvPr>
            <p:ph type="body" idx="1"/>
          </p:nvPr>
        </p:nvSpPr>
        <p:spPr>
          <a:xfrm>
            <a:off x="1728927" y="856918"/>
            <a:ext cx="5558842" cy="1666827"/>
          </a:xfrm>
        </p:spPr>
        <p:txBody>
          <a:bodyPr/>
          <a:lstStyle/>
          <a:p>
            <a:r>
              <a:rPr lang="en-US" altLang="en-US" dirty="0"/>
              <a:t>In E-R diagrams, a weak entity set is depicted via a double rectangle.</a:t>
            </a:r>
          </a:p>
          <a:p>
            <a:r>
              <a:rPr lang="en-US" altLang="en-US" dirty="0"/>
              <a:t>We underline the discriminator of a weak entity set  with a dashed line.</a:t>
            </a:r>
          </a:p>
          <a:p>
            <a:r>
              <a:rPr lang="en-US" altLang="en-US" dirty="0"/>
              <a:t>The relationship set connecting the  weak entity set to the identifying strong entity set is depicted by a double diamond. </a:t>
            </a:r>
          </a:p>
          <a:p>
            <a:r>
              <a:rPr lang="en-US" altLang="en-US" dirty="0"/>
              <a:t>Primary key for </a:t>
            </a:r>
            <a:r>
              <a:rPr lang="en-US" altLang="en-US" i="1" dirty="0"/>
              <a:t>section </a:t>
            </a:r>
            <a:r>
              <a:rPr lang="en-US" altLang="en-US" dirty="0"/>
              <a:t>– (</a:t>
            </a:r>
            <a:r>
              <a:rPr lang="en-US" altLang="en-US" i="1" dirty="0" err="1"/>
              <a:t>course_id</a:t>
            </a:r>
            <a:r>
              <a:rPr lang="en-US" altLang="en-US" i="1" dirty="0"/>
              <a:t>, </a:t>
            </a:r>
            <a:r>
              <a:rPr lang="en-US" altLang="en-US" i="1" dirty="0" err="1"/>
              <a:t>sec_id</a:t>
            </a:r>
            <a:r>
              <a:rPr lang="en-US" altLang="en-US" i="1" dirty="0"/>
              <a:t>, semester, year</a:t>
            </a:r>
            <a:r>
              <a:rPr lang="en-US" altLang="en-US" sz="1500" dirty="0"/>
              <a:t>)</a:t>
            </a:r>
          </a:p>
        </p:txBody>
      </p:sp>
      <p:pic>
        <p:nvPicPr>
          <p:cNvPr id="46084" name="Picture 3"/>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898648" y="2693802"/>
            <a:ext cx="3959546" cy="8406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76330987"/>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B4105F3A-51C4-6647-9D86-7EE5EC80BF67}"/>
              </a:ext>
            </a:extLst>
          </p:cNvPr>
          <p:cNvSpPr>
            <a:spLocks noChangeArrowheads="1"/>
          </p:cNvSpPr>
          <p:nvPr/>
        </p:nvSpPr>
        <p:spPr bwMode="auto">
          <a:xfrm>
            <a:off x="0"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33794" name="Rectangle 7">
            <a:extLst>
              <a:ext uri="{FF2B5EF4-FFF2-40B4-BE49-F238E27FC236}">
                <a16:creationId xmlns:a16="http://schemas.microsoft.com/office/drawing/2014/main" id="{2D8A47D8-DB33-E34B-A433-FC79FD290EAE}"/>
              </a:ext>
            </a:extLst>
          </p:cNvPr>
          <p:cNvSpPr>
            <a:spLocks noChangeArrowheads="1"/>
          </p:cNvSpPr>
          <p:nvPr/>
        </p:nvSpPr>
        <p:spPr bwMode="auto">
          <a:xfrm>
            <a:off x="228600" y="1"/>
            <a:ext cx="680878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An Example – Classic Models</a:t>
            </a:r>
          </a:p>
        </p:txBody>
      </p:sp>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72</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Introduction to Databases (S22): Lecture 6: ER, Relational, SQL (V)</a:t>
            </a:r>
          </a:p>
        </p:txBody>
      </p:sp>
      <p:pic>
        <p:nvPicPr>
          <p:cNvPr id="2" name="Picture 1">
            <a:extLst>
              <a:ext uri="{FF2B5EF4-FFF2-40B4-BE49-F238E27FC236}">
                <a16:creationId xmlns:a16="http://schemas.microsoft.com/office/drawing/2014/main" id="{A94CC3F2-44E4-714A-BA93-E0857083E5DF}"/>
              </a:ext>
            </a:extLst>
          </p:cNvPr>
          <p:cNvPicPr>
            <a:picLocks noChangeAspect="1"/>
          </p:cNvPicPr>
          <p:nvPr/>
        </p:nvPicPr>
        <p:blipFill>
          <a:blip r:embed="rId4"/>
          <a:stretch>
            <a:fillRect/>
          </a:stretch>
        </p:blipFill>
        <p:spPr>
          <a:xfrm>
            <a:off x="228601" y="513569"/>
            <a:ext cx="6570209" cy="4116363"/>
          </a:xfrm>
          <a:prstGeom prst="rect">
            <a:avLst/>
          </a:prstGeom>
        </p:spPr>
      </p:pic>
      <p:sp>
        <p:nvSpPr>
          <p:cNvPr id="3" name="Rectangle 2">
            <a:extLst>
              <a:ext uri="{FF2B5EF4-FFF2-40B4-BE49-F238E27FC236}">
                <a16:creationId xmlns:a16="http://schemas.microsoft.com/office/drawing/2014/main" id="{2671EAF3-6495-FF4F-BBE3-89B03D796B20}"/>
              </a:ext>
            </a:extLst>
          </p:cNvPr>
          <p:cNvSpPr/>
          <p:nvPr/>
        </p:nvSpPr>
        <p:spPr>
          <a:xfrm>
            <a:off x="4226689" y="664198"/>
            <a:ext cx="4497963" cy="300082"/>
          </a:xfrm>
          <a:prstGeom prst="rect">
            <a:avLst/>
          </a:prstGeom>
        </p:spPr>
        <p:txBody>
          <a:bodyPr wrap="none">
            <a:spAutoFit/>
          </a:bodyPr>
          <a:lstStyle/>
          <a:p>
            <a:pPr marL="0" marR="0" lvl="0" indent="0" algn="l" defTabSz="685800" rtl="0" eaLnBrk="1" fontAlgn="auto" latinLnBrk="0" hangingPunct="1">
              <a:lnSpc>
                <a:spcPct val="100000"/>
              </a:lnSpc>
              <a:spcBef>
                <a:spcPts val="0"/>
              </a:spcBef>
              <a:spcAft>
                <a:spcPts val="0"/>
              </a:spcAft>
              <a:buClrTx/>
              <a:buSzTx/>
              <a:buFontTx/>
              <a:buNone/>
              <a:tabLst/>
              <a:defRPr/>
            </a:pP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https://</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www.mysqltutorial.org</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mysql</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-sample-</a:t>
            </a:r>
            <a:r>
              <a:rPr kumimoji="0" lang="en-US" sz="1350" b="0" i="0" u="none" strike="noStrike" kern="1200" cap="none" spc="0" normalizeH="0" baseline="0" noProof="0" dirty="0" err="1">
                <a:ln>
                  <a:noFill/>
                </a:ln>
                <a:solidFill>
                  <a:prstClr val="black"/>
                </a:solidFill>
                <a:effectLst/>
                <a:uLnTx/>
                <a:uFillTx/>
                <a:latin typeface="Calibri" panose="020F0502020204030204"/>
                <a:ea typeface="ＭＳ Ｐゴシック" charset="-128"/>
                <a:cs typeface="+mn-cs"/>
              </a:rPr>
              <a:t>database.aspx</a:t>
            </a:r>
            <a:r>
              <a:rPr kumimoji="0" lang="en-US" sz="1350" b="0" i="0" u="none" strike="noStrike" kern="1200" cap="none" spc="0" normalizeH="0" baseline="0" noProof="0" dirty="0">
                <a:ln>
                  <a:noFill/>
                </a:ln>
                <a:solidFill>
                  <a:prstClr val="black"/>
                </a:solidFill>
                <a:effectLst/>
                <a:uLnTx/>
                <a:uFillTx/>
                <a:latin typeface="Calibri" panose="020F0502020204030204"/>
                <a:ea typeface="ＭＳ Ｐゴシック" charset="-128"/>
                <a:cs typeface="+mn-cs"/>
              </a:rPr>
              <a:t>/</a:t>
            </a:r>
          </a:p>
        </p:txBody>
      </p:sp>
    </p:spTree>
    <p:extLst>
      <p:ext uri="{BB962C8B-B14F-4D97-AF65-F5344CB8AC3E}">
        <p14:creationId xmlns:p14="http://schemas.microsoft.com/office/powerpoint/2010/main" val="971144765"/>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9" name="Rectangle 3"/>
          <p:cNvSpPr>
            <a:spLocks noGrp="1" noChangeArrowheads="1"/>
          </p:cNvSpPr>
          <p:nvPr>
            <p:ph idx="1"/>
          </p:nvPr>
        </p:nvSpPr>
        <p:spPr/>
        <p:txBody>
          <a:bodyPr>
            <a:normAutofit/>
          </a:bodyPr>
          <a:lstStyle/>
          <a:p>
            <a:r>
              <a:rPr lang="en-US" altLang="en-US" dirty="0"/>
              <a:t>Suppose we have entity sets:</a:t>
            </a:r>
          </a:p>
          <a:p>
            <a:pPr lvl="1"/>
            <a:r>
              <a:rPr lang="en-US" altLang="en-US" i="1" dirty="0">
                <a:ea typeface="ＭＳ Ｐゴシック" panose="020B0600070205080204" pitchFamily="34" charset="-128"/>
              </a:rPr>
              <a:t>instructor</a:t>
            </a:r>
            <a:r>
              <a:rPr lang="en-US" altLang="en-US" dirty="0">
                <a:ea typeface="ＭＳ Ｐゴシック" panose="020B0600070205080204" pitchFamily="34" charset="-128"/>
              </a:rPr>
              <a:t>, with attributes: </a:t>
            </a:r>
            <a:r>
              <a:rPr lang="en-US" altLang="en-US" i="1" dirty="0">
                <a:ea typeface="ＭＳ Ｐゴシック" panose="020B0600070205080204" pitchFamily="34" charset="-128"/>
              </a:rPr>
              <a:t>ID</a:t>
            </a:r>
            <a:r>
              <a:rPr lang="en-US" altLang="en-US" dirty="0">
                <a:ea typeface="ＭＳ Ｐゴシック" panose="020B0600070205080204" pitchFamily="34" charset="-128"/>
              </a:rPr>
              <a:t>, </a:t>
            </a:r>
            <a:r>
              <a:rPr lang="en-US" altLang="en-US" i="1" dirty="0">
                <a:ea typeface="ＭＳ Ｐゴシック" panose="020B0600070205080204" pitchFamily="34" charset="-128"/>
              </a:rPr>
              <a:t>name</a:t>
            </a:r>
            <a:r>
              <a:rPr lang="en-US" altLang="en-US" dirty="0">
                <a:ea typeface="ＭＳ Ｐゴシック" panose="020B0600070205080204" pitchFamily="34" charset="-128"/>
              </a:rPr>
              <a:t>,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salary</a:t>
            </a:r>
          </a:p>
          <a:p>
            <a:pPr lvl="1"/>
            <a:r>
              <a:rPr lang="en-US" altLang="en-US" i="1" dirty="0">
                <a:ea typeface="ＭＳ Ｐゴシック" panose="020B0600070205080204" pitchFamily="34" charset="-128"/>
              </a:rPr>
              <a:t>department, </a:t>
            </a:r>
            <a:r>
              <a:rPr lang="en-US" altLang="en-US" dirty="0">
                <a:ea typeface="ＭＳ Ｐゴシック" panose="020B0600070205080204" pitchFamily="34" charset="-128"/>
              </a:rPr>
              <a:t>with attributes: </a:t>
            </a:r>
            <a:r>
              <a:rPr lang="en-US" altLang="en-US" i="1" dirty="0" err="1">
                <a:ea typeface="ＭＳ Ｐゴシック" panose="020B0600070205080204" pitchFamily="34" charset="-128"/>
              </a:rPr>
              <a:t>dept_name</a:t>
            </a:r>
            <a:r>
              <a:rPr lang="en-US" altLang="en-US" i="1" dirty="0">
                <a:ea typeface="ＭＳ Ｐゴシック" panose="020B0600070205080204" pitchFamily="34" charset="-128"/>
              </a:rPr>
              <a:t>, building, budget</a:t>
            </a:r>
          </a:p>
          <a:p>
            <a:r>
              <a:rPr lang="en-US" altLang="en-US" dirty="0"/>
              <a:t>We model the fact that each instructor has an associated department</a:t>
            </a:r>
            <a:r>
              <a:rPr lang="en-US" altLang="en-US" i="1" dirty="0"/>
              <a:t> </a:t>
            </a:r>
            <a:r>
              <a:rPr lang="en-US" altLang="en-US" dirty="0"/>
              <a:t>using a relationship set </a:t>
            </a:r>
            <a:r>
              <a:rPr lang="en-US" altLang="en-US" i="1" dirty="0" err="1"/>
              <a:t>inst_dept</a:t>
            </a:r>
            <a:endParaRPr lang="en-US" altLang="en-US" i="1" dirty="0"/>
          </a:p>
          <a:p>
            <a:r>
              <a:rPr lang="en-US" altLang="en-US" dirty="0"/>
              <a:t>The attribute </a:t>
            </a:r>
            <a:r>
              <a:rPr lang="en-US" altLang="en-US" i="1" dirty="0" err="1"/>
              <a:t>dept_name</a:t>
            </a:r>
            <a:r>
              <a:rPr lang="en-US" altLang="en-US" i="1" dirty="0"/>
              <a:t> </a:t>
            </a:r>
            <a:r>
              <a:rPr lang="en-US" altLang="en-US" dirty="0"/>
              <a:t>in </a:t>
            </a:r>
            <a:r>
              <a:rPr lang="en-US" altLang="en-US" i="1" dirty="0"/>
              <a:t>instructor</a:t>
            </a:r>
            <a:r>
              <a:rPr lang="en-US" altLang="en-US" dirty="0"/>
              <a:t> replicates information present in the relationship and is therefore  redundant</a:t>
            </a:r>
          </a:p>
          <a:p>
            <a:pPr lvl="1"/>
            <a:r>
              <a:rPr lang="en-US" altLang="en-US" dirty="0">
                <a:ea typeface="ＭＳ Ｐゴシック" panose="020B0600070205080204" pitchFamily="34" charset="-128"/>
              </a:rPr>
              <a:t>and needs to be removed.</a:t>
            </a:r>
          </a:p>
          <a:p>
            <a:r>
              <a:rPr lang="en-US" altLang="en-US" dirty="0"/>
              <a:t>BUT: when converting back to tables, in some cases the attribute gets reintroduced, as we will see later.</a:t>
            </a:r>
          </a:p>
        </p:txBody>
      </p:sp>
      <p:sp>
        <p:nvSpPr>
          <p:cNvPr id="679938"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Redundant Attributes</a:t>
            </a:r>
          </a:p>
        </p:txBody>
      </p:sp>
      <p:pic>
        <p:nvPicPr>
          <p:cNvPr id="3" name="Picture 2"/>
          <p:cNvPicPr>
            <a:picLocks noChangeAspect="1"/>
          </p:cNvPicPr>
          <p:nvPr/>
        </p:nvPicPr>
        <p:blipFill>
          <a:blip r:embed="rId3"/>
          <a:stretch>
            <a:fillRect/>
          </a:stretch>
        </p:blipFill>
        <p:spPr>
          <a:xfrm>
            <a:off x="5029200" y="3663267"/>
            <a:ext cx="3011235" cy="889683"/>
          </a:xfrm>
          <a:prstGeom prst="rect">
            <a:avLst/>
          </a:prstGeom>
        </p:spPr>
      </p:pic>
    </p:spTree>
    <p:extLst>
      <p:ext uri="{BB962C8B-B14F-4D97-AF65-F5344CB8AC3E}">
        <p14:creationId xmlns:p14="http://schemas.microsoft.com/office/powerpoint/2010/main" val="4103358370"/>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9" name="Rectangle 3"/>
          <p:cNvSpPr>
            <a:spLocks noGrp="1" noChangeArrowheads="1"/>
          </p:cNvSpPr>
          <p:nvPr>
            <p:ph idx="1"/>
          </p:nvPr>
        </p:nvSpPr>
        <p:spPr/>
        <p:txBody>
          <a:bodyPr>
            <a:normAutofit/>
          </a:bodyPr>
          <a:lstStyle/>
          <a:p>
            <a:pPr>
              <a:buFont typeface="Wingdings" panose="05000000000000000000" pitchFamily="2" charset="2"/>
              <a:buChar char="§"/>
            </a:pPr>
            <a:r>
              <a:rPr lang="en-US" altLang="en-US" dirty="0"/>
              <a:t>In designing a database schema, we must ensure that we avoid two major pitfalls:</a:t>
            </a:r>
          </a:p>
          <a:p>
            <a:pPr lvl="1">
              <a:buSzPct val="110000"/>
              <a:buFont typeface="Arial" panose="020B0604020202020204" pitchFamily="34" charset="0"/>
              <a:buChar char="•"/>
            </a:pPr>
            <a:r>
              <a:rPr lang="en-US" altLang="en-US" dirty="0">
                <a:ea typeface="ＭＳ Ｐゴシック" panose="020B0600070205080204" pitchFamily="34" charset="-128"/>
              </a:rPr>
              <a:t>Redundancy:  a bad design  may result in repeat information.  </a:t>
            </a:r>
          </a:p>
          <a:p>
            <a:pPr lvl="2">
              <a:buFont typeface="Wingdings" panose="05000000000000000000" pitchFamily="2" charset="2"/>
              <a:buChar char="§"/>
            </a:pPr>
            <a:r>
              <a:rPr lang="en-US" altLang="en-US" b="1" dirty="0">
                <a:solidFill>
                  <a:schemeClr val="tx2"/>
                </a:solidFill>
                <a:ea typeface="ＭＳ Ｐゴシック" panose="020B0600070205080204" pitchFamily="34" charset="-128"/>
              </a:rPr>
              <a:t>Redundant representation of information may lead to data inconsistency among the various copies of information </a:t>
            </a:r>
          </a:p>
          <a:p>
            <a:pPr lvl="1">
              <a:buSzPct val="110000"/>
              <a:buFont typeface="Arial" panose="020B0604020202020204" pitchFamily="34" charset="0"/>
              <a:buChar char="•"/>
            </a:pPr>
            <a:r>
              <a:rPr lang="en-US" altLang="en-US" dirty="0">
                <a:ea typeface="ＭＳ Ｐゴシック" panose="020B0600070205080204" pitchFamily="34" charset="-128"/>
              </a:rPr>
              <a:t>Incompleteness: a bad design may make certain aspects of the enterprise difficult or impossible to model.</a:t>
            </a:r>
          </a:p>
          <a:p>
            <a:pPr>
              <a:buFont typeface="Wingdings" panose="05000000000000000000" pitchFamily="2" charset="2"/>
              <a:buChar char="§"/>
            </a:pPr>
            <a:r>
              <a:rPr lang="en-US" altLang="en-US" dirty="0"/>
              <a:t>Avoiding bad designs is not enough. There may be a  large number  of  good designs from which we must choose.</a:t>
            </a:r>
          </a:p>
        </p:txBody>
      </p:sp>
      <p:sp>
        <p:nvSpPr>
          <p:cNvPr id="9218" name="Rectangle 2"/>
          <p:cNvSpPr>
            <a:spLocks noGrp="1" noChangeArrowheads="1"/>
          </p:cNvSpPr>
          <p:nvPr>
            <p:ph type="title"/>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a:effectLst/>
              </a:rPr>
              <a:t>Design Alternatives</a:t>
            </a:r>
          </a:p>
        </p:txBody>
      </p:sp>
      <p:sp>
        <p:nvSpPr>
          <p:cNvPr id="2" name="TextBox 1">
            <a:extLst>
              <a:ext uri="{FF2B5EF4-FFF2-40B4-BE49-F238E27FC236}">
                <a16:creationId xmlns:a16="http://schemas.microsoft.com/office/drawing/2014/main" id="{E6F06E8F-909C-A543-A47B-BAE9A670D3DE}"/>
              </a:ext>
            </a:extLst>
          </p:cNvPr>
          <p:cNvSpPr txBox="1"/>
          <p:nvPr/>
        </p:nvSpPr>
        <p:spPr>
          <a:xfrm>
            <a:off x="304800" y="3982819"/>
            <a:ext cx="1083951" cy="646331"/>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Emphasis</a:t>
            </a:r>
            <a:b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br>
            <a:r>
              <a:rPr kumimoji="0" lang="en-US" sz="1800" b="1" i="0" u="none" strike="noStrike" kern="1200" cap="none" spc="0" normalizeH="0" baseline="0" noProof="0" dirty="0">
                <a:ln>
                  <a:noFill/>
                </a:ln>
                <a:solidFill>
                  <a:srgbClr val="1F497D"/>
                </a:solidFill>
                <a:effectLst/>
                <a:uLnTx/>
                <a:uFillTx/>
                <a:latin typeface="Calibri" charset="0"/>
                <a:ea typeface="ＭＳ Ｐゴシック" charset="-128"/>
                <a:cs typeface="+mn-cs"/>
              </a:rPr>
              <a:t>Added</a:t>
            </a:r>
          </a:p>
        </p:txBody>
      </p:sp>
    </p:spTree>
    <p:extLst>
      <p:ext uri="{BB962C8B-B14F-4D97-AF65-F5344CB8AC3E}">
        <p14:creationId xmlns:p14="http://schemas.microsoft.com/office/powerpoint/2010/main" val="30111073"/>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5794" name="Rectangle 2"/>
          <p:cNvSpPr>
            <a:spLocks noGrp="1" noChangeArrowheads="1"/>
          </p:cNvSpPr>
          <p:nvPr>
            <p:ph type="title"/>
          </p:nvPr>
        </p:nvSpPr>
        <p:spPr>
          <a:xfrm>
            <a:off x="2050256" y="39291"/>
            <a:ext cx="5044679" cy="466725"/>
          </a:xfrm>
        </p:spPr>
        <p:txBody>
          <a:bodyPr/>
          <a:lstStyle/>
          <a:p>
            <a:pPr>
              <a:defRPr/>
            </a:pPr>
            <a:r>
              <a:rPr lang="en-US" altLang="en-US">
                <a:effectLst>
                  <a:outerShdw blurRad="38100" dist="38100" dir="2700000" algn="tl">
                    <a:srgbClr val="C0C0C0"/>
                  </a:outerShdw>
                </a:effectLst>
              </a:rPr>
              <a:t>Aggregation</a:t>
            </a:r>
          </a:p>
        </p:txBody>
      </p:sp>
      <p:sp>
        <p:nvSpPr>
          <p:cNvPr id="66563" name="Rectangle 3"/>
          <p:cNvSpPr>
            <a:spLocks noChangeArrowheads="1"/>
          </p:cNvSpPr>
          <p:nvPr/>
        </p:nvSpPr>
        <p:spPr bwMode="auto">
          <a:xfrm>
            <a:off x="1675661" y="803672"/>
            <a:ext cx="5759388" cy="7790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342900" indent="-342900">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Consider the ternary relationship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panose="020B0600070205080204" pitchFamily="34"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which we saw earlier</a:t>
            </a:r>
          </a:p>
          <a:p>
            <a:pPr marL="300038" marR="0" lvl="0" indent="-257175" algn="l" defTabSz="685800" rtl="0" eaLnBrk="0" fontAlgn="base" latinLnBrk="0" hangingPunct="0">
              <a:lnSpc>
                <a:spcPct val="100000"/>
              </a:lnSpc>
              <a:spcBef>
                <a:spcPct val="50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Suppose we want to record evaluations of a student by a guide on a project</a:t>
            </a:r>
          </a:p>
        </p:txBody>
      </p:sp>
      <p:pic>
        <p:nvPicPr>
          <p:cNvPr id="66564" name="Picture 40"/>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0672" y="1651327"/>
            <a:ext cx="3105341" cy="24608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12509707"/>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Aggregation (Cont.)</a:t>
            </a:r>
          </a:p>
        </p:txBody>
      </p:sp>
      <p:sp>
        <p:nvSpPr>
          <p:cNvPr id="67587" name="Rectangle 3"/>
          <p:cNvSpPr>
            <a:spLocks noGrp="1" noChangeArrowheads="1"/>
          </p:cNvSpPr>
          <p:nvPr>
            <p:ph type="body" idx="1"/>
          </p:nvPr>
        </p:nvSpPr>
        <p:spPr>
          <a:xfrm>
            <a:off x="1719264" y="888208"/>
            <a:ext cx="5758292" cy="2820440"/>
          </a:xfrm>
        </p:spPr>
        <p:txBody>
          <a:bodyPr/>
          <a:lstStyle/>
          <a:p>
            <a:r>
              <a:rPr lang="en-US" altLang="en-US" dirty="0"/>
              <a:t>Relationship sets </a:t>
            </a:r>
            <a:r>
              <a:rPr lang="en-US" altLang="en-US" i="1" dirty="0" err="1"/>
              <a:t>eval_for</a:t>
            </a:r>
            <a:r>
              <a:rPr lang="en-US" altLang="en-US" i="1" dirty="0"/>
              <a:t> </a:t>
            </a:r>
            <a:r>
              <a:rPr lang="en-US" altLang="en-US" dirty="0"/>
              <a:t>and </a:t>
            </a:r>
            <a:r>
              <a:rPr lang="en-US" altLang="en-US" i="1" dirty="0" err="1"/>
              <a:t>proj_guide</a:t>
            </a:r>
            <a:r>
              <a:rPr lang="en-US" altLang="en-US" dirty="0"/>
              <a:t> represent overlapping information</a:t>
            </a:r>
          </a:p>
          <a:p>
            <a:pPr lvl="1"/>
            <a:r>
              <a:rPr lang="en-US" altLang="en-US" dirty="0">
                <a:ea typeface="ＭＳ Ｐゴシック" panose="020B0600070205080204" pitchFamily="34" charset="-128"/>
              </a:rPr>
              <a:t>Every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 corresponds to a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pPr lvl="1"/>
            <a:r>
              <a:rPr lang="en-US" altLang="en-US" dirty="0">
                <a:ea typeface="ＭＳ Ｐゴシック" panose="020B0600070205080204" pitchFamily="34" charset="-128"/>
              </a:rPr>
              <a:t>However, some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relationships may not correspond to any </a:t>
            </a:r>
            <a:r>
              <a:rPr lang="en-US" altLang="en-US" i="1" dirty="0" err="1">
                <a:ea typeface="ＭＳ Ｐゴシック" panose="020B0600070205080204" pitchFamily="34" charset="-128"/>
              </a:rPr>
              <a:t>eval_for</a:t>
            </a:r>
            <a:r>
              <a:rPr lang="en-US" altLang="en-US" dirty="0">
                <a:ea typeface="ＭＳ Ｐゴシック" panose="020B0600070205080204" pitchFamily="34" charset="-128"/>
              </a:rPr>
              <a:t> relationships </a:t>
            </a:r>
          </a:p>
          <a:p>
            <a:pPr lvl="2"/>
            <a:r>
              <a:rPr lang="en-US" altLang="en-US" dirty="0">
                <a:ea typeface="ＭＳ Ｐゴシック" panose="020B0600070205080204" pitchFamily="34" charset="-128"/>
              </a:rPr>
              <a:t>So we can’t discard the </a:t>
            </a:r>
            <a:r>
              <a:rPr lang="en-US" altLang="en-US" i="1" dirty="0" err="1">
                <a:ea typeface="ＭＳ Ｐゴシック" panose="020B0600070205080204" pitchFamily="34" charset="-128"/>
              </a:rPr>
              <a:t>proj_guide</a:t>
            </a:r>
            <a:r>
              <a:rPr lang="en-US" altLang="en-US" dirty="0">
                <a:ea typeface="ＭＳ Ｐゴシック" panose="020B0600070205080204" pitchFamily="34" charset="-128"/>
              </a:rPr>
              <a:t> relationship</a:t>
            </a:r>
          </a:p>
          <a:p>
            <a:r>
              <a:rPr lang="en-US" altLang="en-US" dirty="0"/>
              <a:t>Eliminate this redundancy via </a:t>
            </a:r>
            <a:r>
              <a:rPr lang="en-US" altLang="en-US" i="1" dirty="0"/>
              <a:t>aggregation</a:t>
            </a:r>
            <a:endParaRPr lang="en-US" altLang="en-US" dirty="0"/>
          </a:p>
          <a:p>
            <a:pPr lvl="1"/>
            <a:r>
              <a:rPr lang="en-US" altLang="en-US" dirty="0">
                <a:ea typeface="ＭＳ Ｐゴシック" panose="020B0600070205080204" pitchFamily="34" charset="-128"/>
              </a:rPr>
              <a:t>Treat relationship as an abstract entity</a:t>
            </a:r>
          </a:p>
          <a:p>
            <a:pPr lvl="1"/>
            <a:r>
              <a:rPr lang="en-US" altLang="en-US" dirty="0">
                <a:ea typeface="ＭＳ Ｐゴシック" panose="020B0600070205080204" pitchFamily="34" charset="-128"/>
              </a:rPr>
              <a:t>Allows relationships between relationships </a:t>
            </a:r>
          </a:p>
          <a:p>
            <a:pPr lvl="1"/>
            <a:r>
              <a:rPr lang="en-US" altLang="en-US" dirty="0">
                <a:ea typeface="ＭＳ Ｐゴシック" panose="020B0600070205080204" pitchFamily="34" charset="-128"/>
              </a:rPr>
              <a:t>Abstraction of relationship into new entity</a:t>
            </a:r>
          </a:p>
        </p:txBody>
      </p:sp>
    </p:spTree>
    <p:extLst>
      <p:ext uri="{BB962C8B-B14F-4D97-AF65-F5344CB8AC3E}">
        <p14:creationId xmlns:p14="http://schemas.microsoft.com/office/powerpoint/2010/main" val="3482680907"/>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7842" name="Rectangle 2"/>
          <p:cNvSpPr>
            <a:spLocks noGrp="1" noChangeArrowheads="1"/>
          </p:cNvSpPr>
          <p:nvPr>
            <p:ph type="title" idx="4294967295"/>
          </p:nvPr>
        </p:nvSpPr>
        <p:spPr/>
        <p:txBody>
          <a:bodyPr/>
          <a:lstStyle/>
          <a:p>
            <a:pPr>
              <a:defRPr/>
            </a:pPr>
            <a:r>
              <a:rPr lang="en-US" altLang="en-US">
                <a:effectLst>
                  <a:outerShdw blurRad="38100" dist="38100" dir="2700000" algn="tl">
                    <a:srgbClr val="C0C0C0"/>
                  </a:outerShdw>
                </a:effectLst>
              </a:rPr>
              <a:t>Aggregation (Cont.)</a:t>
            </a:r>
          </a:p>
        </p:txBody>
      </p:sp>
      <p:sp>
        <p:nvSpPr>
          <p:cNvPr id="68611" name="Rectangle 3"/>
          <p:cNvSpPr>
            <a:spLocks noGrp="1" noChangeArrowheads="1"/>
          </p:cNvSpPr>
          <p:nvPr>
            <p:ph type="body" idx="4294967295"/>
          </p:nvPr>
        </p:nvSpPr>
        <p:spPr>
          <a:xfrm>
            <a:off x="1719263" y="829867"/>
            <a:ext cx="5735760" cy="1329928"/>
          </a:xfrm>
        </p:spPr>
        <p:txBody>
          <a:bodyPr/>
          <a:lstStyle/>
          <a:p>
            <a:pPr>
              <a:buFont typeface="Wingdings" panose="05000000000000000000" pitchFamily="2" charset="2"/>
              <a:buChar char="§"/>
            </a:pPr>
            <a:r>
              <a:rPr lang="en-US" altLang="en-US" dirty="0"/>
              <a:t>Eliminate this redundancy via </a:t>
            </a:r>
            <a:r>
              <a:rPr lang="en-US" altLang="en-US" i="1" dirty="0"/>
              <a:t>aggregation</a:t>
            </a:r>
            <a:r>
              <a:rPr lang="en-US" altLang="en-US" dirty="0"/>
              <a:t> without introducing redundancy, the following diagram represents:</a:t>
            </a:r>
          </a:p>
          <a:p>
            <a:pPr lvl="1">
              <a:buSzPct val="110000"/>
              <a:buFont typeface="Arial" panose="020B0604020202020204" pitchFamily="34" charset="0"/>
              <a:buChar char="•"/>
            </a:pPr>
            <a:r>
              <a:rPr lang="en-US" altLang="en-US" dirty="0">
                <a:ea typeface="ＭＳ Ｐゴシック" panose="020B0600070205080204" pitchFamily="34" charset="-128"/>
              </a:rPr>
              <a:t>A student is guided by a particular instructor on a particular project </a:t>
            </a:r>
          </a:p>
          <a:p>
            <a:pPr lvl="1">
              <a:buSzPct val="110000"/>
              <a:buFont typeface="Arial" panose="020B0604020202020204" pitchFamily="34" charset="0"/>
              <a:buChar char="•"/>
            </a:pPr>
            <a:r>
              <a:rPr lang="en-US" altLang="en-US" dirty="0">
                <a:ea typeface="ＭＳ Ｐゴシック" panose="020B0600070205080204" pitchFamily="34" charset="-128"/>
              </a:rPr>
              <a:t>A student, instructor, project combination may have an associated evaluation</a:t>
            </a:r>
          </a:p>
        </p:txBody>
      </p:sp>
      <p:pic>
        <p:nvPicPr>
          <p:cNvPr id="68612" name="Picture 38"/>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9545" y="2127973"/>
            <a:ext cx="2758042" cy="221420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7947634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4818" name="Rectangle 2"/>
          <p:cNvSpPr>
            <a:spLocks noGrp="1" noChangeArrowheads="1"/>
          </p:cNvSpPr>
          <p:nvPr>
            <p:ph type="title"/>
          </p:nvPr>
        </p:nvSpPr>
        <p:spPr>
          <a:xfrm>
            <a:off x="1850233" y="-135731"/>
            <a:ext cx="6098381" cy="648891"/>
          </a:xfrm>
        </p:spPr>
        <p:txBody>
          <a:bodyPr/>
          <a:lstStyle/>
          <a:p>
            <a:pPr>
              <a:defRPr/>
            </a:pPr>
            <a:r>
              <a:rPr lang="en-US" altLang="en-US" dirty="0">
                <a:effectLst>
                  <a:outerShdw blurRad="38100" dist="38100" dir="2700000" algn="tl">
                    <a:srgbClr val="C0C0C0"/>
                  </a:outerShdw>
                </a:effectLst>
              </a:rPr>
              <a:t>Reduction to Relational Schemas</a:t>
            </a:r>
          </a:p>
        </p:txBody>
      </p:sp>
      <p:sp>
        <p:nvSpPr>
          <p:cNvPr id="17411" name="Rectangle 3"/>
          <p:cNvSpPr>
            <a:spLocks noChangeArrowheads="1"/>
          </p:cNvSpPr>
          <p:nvPr/>
        </p:nvSpPr>
        <p:spPr bwMode="auto">
          <a:xfrm>
            <a:off x="1728926" y="916781"/>
            <a:ext cx="5761629" cy="3157538"/>
          </a:xfrm>
          <a:prstGeom prst="rect">
            <a:avLst/>
          </a:prstGeom>
          <a:noFill/>
          <a:ln w="9525">
            <a:noFill/>
            <a:miter lim="800000"/>
            <a:headEnd/>
            <a:tailEnd/>
          </a:ln>
        </p:spPr>
        <p:txBody>
          <a:bodyPr/>
          <a:lstStyle/>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To represent aggregation, create a schema containing</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Primary key of the aggregated relationship,</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primary key of the associated entity set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Any descriptive attributes</a:t>
            </a:r>
          </a:p>
          <a:p>
            <a:pPr marL="257175" marR="0" lvl="0" indent="-257175" algn="l" defTabSz="685800" rtl="0" eaLnBrk="0" fontAlgn="base" latinLnBrk="0" hangingPunct="0">
              <a:lnSpc>
                <a:spcPct val="100000"/>
              </a:lnSpc>
              <a:spcBef>
                <a:spcPct val="35000"/>
              </a:spcBef>
              <a:spcAft>
                <a:spcPct val="0"/>
              </a:spcAft>
              <a:buClr>
                <a:srgbClr val="002060"/>
              </a:buClr>
              <a:buSzPct val="110000"/>
              <a:buFont typeface="Wingdings" panose="05000000000000000000" pitchFamily="2" charset="2"/>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In our example:</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is:</a:t>
            </a:r>
          </a:p>
          <a:p>
            <a:pPr marL="342900" marR="0" lvl="1" indent="0" algn="l" defTabSz="685800" rtl="0" eaLnBrk="0" fontAlgn="base" latinLnBrk="0" hangingPunct="0">
              <a:lnSpc>
                <a:spcPct val="100000"/>
              </a:lnSpc>
              <a:spcBef>
                <a:spcPct val="35000"/>
              </a:spcBef>
              <a:spcAft>
                <a:spcPct val="0"/>
              </a:spcAft>
              <a:buClr>
                <a:srgbClr val="FF9933"/>
              </a:buClr>
              <a:buSzPct val="110000"/>
              <a:buFontTx/>
              <a:buNone/>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eval_for</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s_ID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project_id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i_ID</a:t>
            </a:r>
            <a:r>
              <a:rPr kumimoji="1" lang="en-US" altLang="en-US" sz="1275" b="0" i="1"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evaluation_id</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a:t>
            </a:r>
          </a:p>
          <a:p>
            <a:pPr marL="600075" marR="0" lvl="1" indent="-257175" algn="l" defTabSz="685800" rtl="0" eaLnBrk="0" fontAlgn="base" latinLnBrk="0" hangingPunct="0">
              <a:lnSpc>
                <a:spcPct val="100000"/>
              </a:lnSpc>
              <a:spcBef>
                <a:spcPct val="35000"/>
              </a:spcBef>
              <a:spcAft>
                <a:spcPct val="0"/>
              </a:spcAft>
              <a:buClr>
                <a:srgbClr val="FF9933"/>
              </a:buClr>
              <a:buSzPct val="110000"/>
              <a:buFont typeface="Arial" panose="020B0604020202020204" pitchFamily="34" charset="0"/>
              <a:buChar char="•"/>
              <a:tabLst/>
              <a:defRPr/>
            </a:pP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The schema </a:t>
            </a:r>
            <a:r>
              <a:rPr kumimoji="1" lang="en-US" altLang="en-US" sz="1275" b="0" i="1" u="none" strike="noStrike" kern="1200" cap="none" spc="0" normalizeH="0" baseline="0" noProof="0" dirty="0" err="1">
                <a:ln>
                  <a:noFill/>
                </a:ln>
                <a:solidFill>
                  <a:srgbClr val="000000"/>
                </a:solidFill>
                <a:effectLst/>
                <a:uLnTx/>
                <a:uFillTx/>
                <a:latin typeface="Helvetica" panose="020B0604020202020204" pitchFamily="34" charset="0"/>
                <a:ea typeface="ＭＳ Ｐゴシック" charset="-128"/>
                <a:cs typeface="+mn-cs"/>
              </a:rPr>
              <a:t>proj_guide</a:t>
            </a:r>
            <a:r>
              <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rPr>
              <a:t> is redundant.</a:t>
            </a: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a:p>
            <a:pPr marL="257175" marR="0" lvl="0" indent="-257175" algn="l" defTabSz="685800" rtl="0" eaLnBrk="0" fontAlgn="base" latinLnBrk="0" hangingPunct="0">
              <a:lnSpc>
                <a:spcPct val="100000"/>
              </a:lnSpc>
              <a:spcBef>
                <a:spcPct val="35000"/>
              </a:spcBef>
              <a:spcAft>
                <a:spcPct val="0"/>
              </a:spcAft>
              <a:buClr>
                <a:srgbClr val="CC3300"/>
              </a:buClr>
              <a:buSzPct val="90000"/>
              <a:buFont typeface="Monotype Sorts" charset="2"/>
              <a:buChar char="n"/>
              <a:tabLst/>
              <a:defRPr/>
            </a:pPr>
            <a:endParaRPr kumimoji="1" lang="en-US" altLang="en-US" sz="1350"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charset="-128"/>
              <a:cs typeface="+mn-cs"/>
            </a:endParaRPr>
          </a:p>
        </p:txBody>
      </p:sp>
    </p:spTree>
    <p:extLst>
      <p:ext uri="{BB962C8B-B14F-4D97-AF65-F5344CB8AC3E}">
        <p14:creationId xmlns:p14="http://schemas.microsoft.com/office/powerpoint/2010/main" val="432867258"/>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3506" name="Rectangle 2"/>
          <p:cNvSpPr>
            <a:spLocks noGrp="1" noChangeArrowheads="1"/>
          </p:cNvSpPr>
          <p:nvPr>
            <p:ph type="title"/>
          </p:nvPr>
        </p:nvSpPr>
        <p:spPr/>
        <p:txBody>
          <a:bodyPr/>
          <a:lstStyle/>
          <a:p>
            <a:pPr>
              <a:defRPr/>
            </a:pPr>
            <a:r>
              <a:rPr lang="en-US" altLang="en-US" dirty="0">
                <a:effectLst>
                  <a:outerShdw blurRad="38100" dist="38100" dir="2700000" algn="tl">
                    <a:srgbClr val="C0C0C0"/>
                  </a:outerShdw>
                </a:effectLst>
              </a:rPr>
              <a:t>Specialization</a:t>
            </a:r>
          </a:p>
        </p:txBody>
      </p:sp>
      <p:sp>
        <p:nvSpPr>
          <p:cNvPr id="59395" name="Rectangle 3"/>
          <p:cNvSpPr>
            <a:spLocks noGrp="1" noChangeArrowheads="1"/>
          </p:cNvSpPr>
          <p:nvPr>
            <p:ph type="body" idx="1"/>
          </p:nvPr>
        </p:nvSpPr>
        <p:spPr>
          <a:xfrm>
            <a:off x="1719262" y="906067"/>
            <a:ext cx="5755736" cy="2943558"/>
          </a:xfrm>
        </p:spPr>
        <p:txBody>
          <a:bodyPr/>
          <a:lstStyle/>
          <a:p>
            <a:r>
              <a:rPr lang="en-US" altLang="en-US" dirty="0"/>
              <a:t>Top-down design process; we designate sub-groupings within an entity set that are distinctive from other entities in the set.</a:t>
            </a:r>
          </a:p>
          <a:p>
            <a:r>
              <a:rPr lang="en-US" altLang="en-US" dirty="0"/>
              <a:t>These sub-groupings become lower-level entity sets that have attributes or participate in relationships that do not apply to the higher-level entity set.</a:t>
            </a:r>
          </a:p>
          <a:p>
            <a:r>
              <a:rPr lang="en-US" altLang="en-US" dirty="0"/>
              <a:t>Depicted by a </a:t>
            </a:r>
            <a:r>
              <a:rPr lang="en-US" altLang="en-US" i="1" dirty="0"/>
              <a:t>triangle</a:t>
            </a:r>
            <a:r>
              <a:rPr lang="en-US" altLang="en-US" dirty="0"/>
              <a:t> component labeled ISA (e.g., </a:t>
            </a:r>
            <a:r>
              <a:rPr lang="en-US" altLang="en-US" i="1" dirty="0"/>
              <a:t>instructor</a:t>
            </a:r>
            <a:r>
              <a:rPr lang="en-US" altLang="en-US" dirty="0"/>
              <a:t> “is a” </a:t>
            </a:r>
            <a:r>
              <a:rPr lang="en-US" altLang="en-US" i="1" dirty="0"/>
              <a:t>person</a:t>
            </a:r>
            <a:r>
              <a:rPr lang="en-US" altLang="en-US" dirty="0"/>
              <a:t>).</a:t>
            </a:r>
          </a:p>
          <a:p>
            <a:r>
              <a:rPr lang="en-US" altLang="en-US" b="1" dirty="0">
                <a:solidFill>
                  <a:srgbClr val="002060"/>
                </a:solidFill>
              </a:rPr>
              <a:t>Attribute inheritance</a:t>
            </a:r>
            <a:r>
              <a:rPr lang="en-US" altLang="en-US" dirty="0">
                <a:solidFill>
                  <a:srgbClr val="002060"/>
                </a:solidFill>
              </a:rPr>
              <a:t> </a:t>
            </a:r>
            <a:r>
              <a:rPr lang="en-US" altLang="en-US" dirty="0"/>
              <a:t>– a lower-level entity set inherits all the attributes and relationship participation of the higher-level entity set to which it is linked.</a:t>
            </a:r>
          </a:p>
          <a:p>
            <a:endParaRPr lang="en-US" altLang="en-US" dirty="0"/>
          </a:p>
        </p:txBody>
      </p:sp>
    </p:spTree>
    <p:extLst>
      <p:ext uri="{BB962C8B-B14F-4D97-AF65-F5344CB8AC3E}">
        <p14:creationId xmlns:p14="http://schemas.microsoft.com/office/powerpoint/2010/main" val="24631550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9B9E8475-2B1F-0446-8985-19156F0ACCF8}"/>
              </a:ext>
            </a:extLst>
          </p:cNvPr>
          <p:cNvSpPr>
            <a:spLocks noGrp="1"/>
          </p:cNvSpPr>
          <p:nvPr>
            <p:ph idx="1"/>
          </p:nvPr>
        </p:nvSpPr>
        <p:spPr>
          <a:xfrm>
            <a:off x="152400" y="2388910"/>
            <a:ext cx="8839200" cy="2240239"/>
          </a:xfrm>
        </p:spPr>
        <p:txBody>
          <a:bodyPr/>
          <a:lstStyle/>
          <a:p>
            <a:r>
              <a:rPr lang="en-US" sz="1600" dirty="0"/>
              <a:t>URL/URL</a:t>
            </a:r>
          </a:p>
          <a:p>
            <a:pPr lvl="1"/>
            <a:r>
              <a:rPr lang="en-US" sz="1400" dirty="0"/>
              <a:t>URI = scheme ":" ["//" authority] path ["?" query] ["#" fragment]</a:t>
            </a:r>
          </a:p>
          <a:p>
            <a:pPr lvl="1"/>
            <a:r>
              <a:rPr lang="en-US" sz="1400" dirty="0"/>
              <a:t>authority = [</a:t>
            </a:r>
            <a:r>
              <a:rPr lang="en-US" sz="1400" dirty="0" err="1"/>
              <a:t>userinfo</a:t>
            </a:r>
            <a:r>
              <a:rPr lang="en-US" sz="1400" dirty="0"/>
              <a:t> "@"] host [":" port] (NOTE: Very seldom used)</a:t>
            </a:r>
          </a:p>
          <a:p>
            <a:r>
              <a:rPr lang="en-US" sz="1600" dirty="0"/>
              <a:t>Paths and queries:</a:t>
            </a:r>
          </a:p>
          <a:p>
            <a:pPr lvl="1"/>
            <a:r>
              <a:rPr lang="en-US" sz="1400" dirty="0"/>
              <a:t>/customers/10100 references the specific customer with primary key value 10100.</a:t>
            </a:r>
            <a:br>
              <a:rPr lang="en-US" sz="1400" dirty="0"/>
            </a:br>
            <a:r>
              <a:rPr lang="en-US" sz="1400" dirty="0"/>
              <a:t>The pattern is /&lt;</a:t>
            </a:r>
            <a:r>
              <a:rPr lang="en-US" sz="1400" dirty="0" err="1"/>
              <a:t>resource_name</a:t>
            </a:r>
            <a:r>
              <a:rPr lang="en-US" sz="1400" dirty="0"/>
              <a:t>&gt;/</a:t>
            </a:r>
            <a:r>
              <a:rPr lang="en-US" sz="1400" dirty="0" err="1"/>
              <a:t>primary_key_value</a:t>
            </a:r>
            <a:endParaRPr lang="en-US" sz="1400" dirty="0"/>
          </a:p>
          <a:p>
            <a:pPr lvl="1"/>
            <a:r>
              <a:rPr lang="en-US" sz="1400" dirty="0"/>
              <a:t>/</a:t>
            </a:r>
            <a:r>
              <a:rPr lang="en-US" sz="1400" dirty="0" err="1"/>
              <a:t>customers?x</a:t>
            </a:r>
            <a:r>
              <a:rPr lang="en-US" sz="1400" dirty="0"/>
              <a:t>=10&amp;y=7&amp; ... ... &amp;Q=12 references matching resources in the customer collection.</a:t>
            </a:r>
            <a:br>
              <a:rPr lang="en-US" sz="1400" dirty="0"/>
            </a:br>
            <a:r>
              <a:rPr lang="en-US" sz="1400" dirty="0"/>
              <a:t>Logically analogous to</a:t>
            </a:r>
            <a:br>
              <a:rPr lang="en-US" sz="1400" dirty="0"/>
            </a:br>
            <a:r>
              <a:rPr lang="en-US" sz="1400" dirty="0"/>
              <a:t>select * from customers where x=10 and y=7 and ... ... Q=12</a:t>
            </a:r>
          </a:p>
        </p:txBody>
      </p:sp>
      <p:sp>
        <p:nvSpPr>
          <p:cNvPr id="3" name="Title 2">
            <a:extLst>
              <a:ext uri="{FF2B5EF4-FFF2-40B4-BE49-F238E27FC236}">
                <a16:creationId xmlns:a16="http://schemas.microsoft.com/office/drawing/2014/main" id="{029396CC-B533-5E4C-81A7-455D358F8C0F}"/>
              </a:ext>
            </a:extLst>
          </p:cNvPr>
          <p:cNvSpPr>
            <a:spLocks noGrp="1"/>
          </p:cNvSpPr>
          <p:nvPr>
            <p:ph type="title"/>
          </p:nvPr>
        </p:nvSpPr>
        <p:spPr/>
        <p:txBody>
          <a:bodyPr/>
          <a:lstStyle/>
          <a:p>
            <a:r>
              <a:rPr lang="en-US" dirty="0"/>
              <a:t>REST</a:t>
            </a:r>
          </a:p>
        </p:txBody>
      </p:sp>
      <p:pic>
        <p:nvPicPr>
          <p:cNvPr id="4" name="Picture 3">
            <a:extLst>
              <a:ext uri="{FF2B5EF4-FFF2-40B4-BE49-F238E27FC236}">
                <a16:creationId xmlns:a16="http://schemas.microsoft.com/office/drawing/2014/main" id="{D7127956-C932-EB4D-90F1-ACA28D7451CB}"/>
              </a:ext>
            </a:extLst>
          </p:cNvPr>
          <p:cNvPicPr>
            <a:picLocks noChangeAspect="1"/>
          </p:cNvPicPr>
          <p:nvPr/>
        </p:nvPicPr>
        <p:blipFill>
          <a:blip r:embed="rId2"/>
          <a:stretch>
            <a:fillRect/>
          </a:stretch>
        </p:blipFill>
        <p:spPr>
          <a:xfrm>
            <a:off x="127564" y="568684"/>
            <a:ext cx="4069342" cy="1850666"/>
          </a:xfrm>
          <a:prstGeom prst="rect">
            <a:avLst/>
          </a:prstGeom>
        </p:spPr>
      </p:pic>
      <p:pic>
        <p:nvPicPr>
          <p:cNvPr id="3074" name="Picture 2">
            <a:extLst>
              <a:ext uri="{FF2B5EF4-FFF2-40B4-BE49-F238E27FC236}">
                <a16:creationId xmlns:a16="http://schemas.microsoft.com/office/drawing/2014/main" id="{CD75D61A-C268-124D-9DA1-1D4194F469B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0644" y="547410"/>
            <a:ext cx="4445000" cy="1841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0743507"/>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760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Specialization Example</a:t>
            </a:r>
          </a:p>
        </p:txBody>
      </p:sp>
      <p:sp>
        <p:nvSpPr>
          <p:cNvPr id="60419" name="Rectangle 3"/>
          <p:cNvSpPr>
            <a:spLocks noGrp="1" noChangeArrowheads="1"/>
          </p:cNvSpPr>
          <p:nvPr>
            <p:ph type="body" idx="1"/>
          </p:nvPr>
        </p:nvSpPr>
        <p:spPr>
          <a:xfrm>
            <a:off x="1719262" y="745331"/>
            <a:ext cx="5769674" cy="930714"/>
          </a:xfrm>
        </p:spPr>
        <p:txBody>
          <a:bodyPr/>
          <a:lstStyle/>
          <a:p>
            <a:r>
              <a:rPr lang="en-US" altLang="en-US" b="1" dirty="0">
                <a:solidFill>
                  <a:srgbClr val="002060"/>
                </a:solidFill>
              </a:rPr>
              <a:t>Overlapping</a:t>
            </a:r>
            <a:r>
              <a:rPr lang="en-US" altLang="en-US" dirty="0"/>
              <a:t> – </a:t>
            </a:r>
            <a:r>
              <a:rPr lang="en-US" altLang="en-US" i="1" dirty="0"/>
              <a:t>employee</a:t>
            </a:r>
            <a:r>
              <a:rPr lang="en-US" altLang="en-US" dirty="0"/>
              <a:t> and </a:t>
            </a:r>
            <a:r>
              <a:rPr lang="en-US" altLang="en-US" i="1" dirty="0"/>
              <a:t>student</a:t>
            </a:r>
          </a:p>
          <a:p>
            <a:r>
              <a:rPr lang="en-US" altLang="en-US" b="1" dirty="0">
                <a:solidFill>
                  <a:srgbClr val="002060"/>
                </a:solidFill>
              </a:rPr>
              <a:t>Disjoint</a:t>
            </a:r>
            <a:r>
              <a:rPr lang="en-US" altLang="en-US" dirty="0"/>
              <a:t> – </a:t>
            </a:r>
            <a:r>
              <a:rPr lang="en-US" altLang="en-US" i="1" dirty="0"/>
              <a:t>instructor</a:t>
            </a:r>
            <a:r>
              <a:rPr lang="en-US" altLang="en-US" dirty="0"/>
              <a:t> and </a:t>
            </a:r>
            <a:r>
              <a:rPr lang="en-US" altLang="en-US" i="1" dirty="0"/>
              <a:t>secretary</a:t>
            </a:r>
          </a:p>
          <a:p>
            <a:r>
              <a:rPr lang="en-US" altLang="en-US" dirty="0"/>
              <a:t>Total and partial</a:t>
            </a:r>
          </a:p>
        </p:txBody>
      </p:sp>
      <p:pic>
        <p:nvPicPr>
          <p:cNvPr id="60420" name="Picture 1"/>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310128" y="1688656"/>
            <a:ext cx="2419160" cy="2496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31817380"/>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81</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Inheritance, </a:t>
            </a:r>
            <a:r>
              <a:rPr kumimoji="0" lang="en-US" altLang="en-US" sz="2400" b="0" i="0" u="none" strike="noStrike" kern="1200" cap="none" spc="0" normalizeH="0" baseline="0" noProof="0" dirty="0" err="1">
                <a:ln>
                  <a:noFill/>
                </a:ln>
                <a:solidFill>
                  <a:prstClr val="white"/>
                </a:solidFill>
                <a:effectLst/>
                <a:uLnTx/>
                <a:uFillTx/>
                <a:latin typeface="Calibri" panose="020F0502020204030204" pitchFamily="34" charset="0"/>
                <a:ea typeface="ＭＳ Ｐゴシック" panose="020B0600070205080204" pitchFamily="34" charset="-128"/>
                <a:cs typeface="+mn-cs"/>
              </a:rPr>
              <a:t>IsA</a:t>
            </a: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Specialization</a:t>
            </a:r>
          </a:p>
        </p:txBody>
      </p:sp>
      <p:pic>
        <p:nvPicPr>
          <p:cNvPr id="24" name="Picture 23">
            <a:extLst>
              <a:ext uri="{FF2B5EF4-FFF2-40B4-BE49-F238E27FC236}">
                <a16:creationId xmlns:a16="http://schemas.microsoft.com/office/drawing/2014/main" id="{B4CCCC0B-F430-4848-989C-AB2F94C75085}"/>
              </a:ext>
            </a:extLst>
          </p:cNvPr>
          <p:cNvPicPr>
            <a:picLocks noChangeAspect="1"/>
          </p:cNvPicPr>
          <p:nvPr/>
        </p:nvPicPr>
        <p:blipFill>
          <a:blip r:embed="rId4"/>
          <a:stretch>
            <a:fillRect/>
          </a:stretch>
        </p:blipFill>
        <p:spPr>
          <a:xfrm>
            <a:off x="0" y="1013960"/>
            <a:ext cx="4064181" cy="3371538"/>
          </a:xfrm>
          <a:prstGeom prst="rect">
            <a:avLst/>
          </a:prstGeom>
        </p:spPr>
      </p:pic>
      <p:pic>
        <p:nvPicPr>
          <p:cNvPr id="25" name="Picture 24">
            <a:extLst>
              <a:ext uri="{FF2B5EF4-FFF2-40B4-BE49-F238E27FC236}">
                <a16:creationId xmlns:a16="http://schemas.microsoft.com/office/drawing/2014/main" id="{D43E57B6-468B-2E49-A5AA-46E767031E40}"/>
              </a:ext>
            </a:extLst>
          </p:cNvPr>
          <p:cNvPicPr>
            <a:picLocks noChangeAspect="1"/>
          </p:cNvPicPr>
          <p:nvPr/>
        </p:nvPicPr>
        <p:blipFill>
          <a:blip r:embed="rId5"/>
          <a:stretch>
            <a:fillRect/>
          </a:stretch>
        </p:blipFill>
        <p:spPr>
          <a:xfrm>
            <a:off x="3119718" y="616419"/>
            <a:ext cx="5969674" cy="1150489"/>
          </a:xfrm>
          <a:prstGeom prst="rect">
            <a:avLst/>
          </a:prstGeom>
        </p:spPr>
      </p:pic>
      <p:pic>
        <p:nvPicPr>
          <p:cNvPr id="26" name="Picture 25">
            <a:extLst>
              <a:ext uri="{FF2B5EF4-FFF2-40B4-BE49-F238E27FC236}">
                <a16:creationId xmlns:a16="http://schemas.microsoft.com/office/drawing/2014/main" id="{30591497-4C59-2A46-8399-B991355653C9}"/>
              </a:ext>
            </a:extLst>
          </p:cNvPr>
          <p:cNvPicPr>
            <a:picLocks noChangeAspect="1"/>
          </p:cNvPicPr>
          <p:nvPr/>
        </p:nvPicPr>
        <p:blipFill>
          <a:blip r:embed="rId6"/>
          <a:stretch>
            <a:fillRect/>
          </a:stretch>
        </p:blipFill>
        <p:spPr>
          <a:xfrm>
            <a:off x="3965555" y="2008993"/>
            <a:ext cx="5123837" cy="2412812"/>
          </a:xfrm>
          <a:prstGeom prst="rect">
            <a:avLst/>
          </a:prstGeom>
        </p:spPr>
      </p:pic>
      <p:sp>
        <p:nvSpPr>
          <p:cNvPr id="27" name="Rectangle 26">
            <a:extLst>
              <a:ext uri="{FF2B5EF4-FFF2-40B4-BE49-F238E27FC236}">
                <a16:creationId xmlns:a16="http://schemas.microsoft.com/office/drawing/2014/main" id="{23F8F7BF-75DA-E640-AB79-C0A60ED2BDB3}"/>
              </a:ext>
            </a:extLst>
          </p:cNvPr>
          <p:cNvSpPr/>
          <p:nvPr/>
        </p:nvSpPr>
        <p:spPr>
          <a:xfrm>
            <a:off x="138953" y="4476870"/>
            <a:ext cx="5644053" cy="196208"/>
          </a:xfrm>
          <a:prstGeom prst="rect">
            <a:avLst/>
          </a:prstGeom>
        </p:spPr>
        <p:txBody>
          <a:bodyPr wrap="square">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http://</a:t>
            </a:r>
            <a:r>
              <a:rPr kumimoji="0" lang="en-US" sz="675" b="0" i="0" u="none" strike="noStrike" kern="1200" cap="none" spc="0" normalizeH="0" baseline="0" noProof="0" dirty="0" err="1">
                <a:ln>
                  <a:noFill/>
                </a:ln>
                <a:solidFill>
                  <a:srgbClr val="444444"/>
                </a:solidFill>
                <a:effectLst/>
                <a:uLnTx/>
                <a:uFillTx/>
                <a:latin typeface="Arial" charset="0"/>
                <a:ea typeface="ＭＳ Ｐゴシック" charset="-128"/>
                <a:cs typeface="+mn-cs"/>
              </a:rPr>
              <a:t>www.vertabelo.com</a:t>
            </a:r>
            <a:r>
              <a:rPr kumimoji="0" lang="en-US" sz="675" b="0" i="0" u="none" strike="noStrike" kern="1200" cap="none" spc="0" normalizeH="0" baseline="0" noProof="0" dirty="0">
                <a:ln>
                  <a:noFill/>
                </a:ln>
                <a:solidFill>
                  <a:srgbClr val="444444"/>
                </a:solidFill>
                <a:effectLst/>
                <a:uLnTx/>
                <a:uFillTx/>
                <a:latin typeface="Arial" charset="0"/>
                <a:ea typeface="ＭＳ Ｐゴシック" charset="-128"/>
                <a:cs typeface="+mn-cs"/>
              </a:rPr>
              <a:t>/blog/technical-articles/inheritance-in-a-relational-database</a:t>
            </a:r>
          </a:p>
        </p:txBody>
      </p:sp>
      <p:sp>
        <p:nvSpPr>
          <p:cNvPr id="28" name="TextBox 27">
            <a:extLst>
              <a:ext uri="{FF2B5EF4-FFF2-40B4-BE49-F238E27FC236}">
                <a16:creationId xmlns:a16="http://schemas.microsoft.com/office/drawing/2014/main" id="{2E59E5E8-FEC9-C54E-96ED-E720961F2E08}"/>
              </a:ext>
            </a:extLst>
          </p:cNvPr>
          <p:cNvSpPr txBox="1"/>
          <p:nvPr/>
        </p:nvSpPr>
        <p:spPr>
          <a:xfrm>
            <a:off x="228600" y="3329907"/>
            <a:ext cx="1128811" cy="1128811"/>
          </a:xfrm>
          <a:prstGeom prst="rect">
            <a:avLst/>
          </a:prstGeom>
          <a:noFill/>
        </p:spPr>
        <p:txBody>
          <a:bodyPr wrap="none" rtlCol="0">
            <a:noAutofit/>
          </a:bodyPr>
          <a:lstStyle/>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Are all employees faculty?</a:t>
            </a:r>
          </a:p>
          <a:p>
            <a:pPr marL="171450" marR="0" lvl="0" indent="-171450" algn="l" defTabSz="457200" rtl="0" eaLnBrk="1" fontAlgn="base" latinLnBrk="0" hangingPunct="1">
              <a:lnSpc>
                <a:spcPct val="90000"/>
              </a:lnSpc>
              <a:spcBef>
                <a:spcPts val="450"/>
              </a:spcBef>
              <a:spcAft>
                <a:spcPct val="0"/>
              </a:spcAft>
              <a:buClr>
                <a:srgbClr val="0085C3"/>
              </a:buClr>
              <a:buSzTx/>
              <a:buFontTx/>
              <a:buAutoNum type="arabicPeriod"/>
              <a:tabLst/>
              <a:defRPr/>
            </a:pPr>
            <a:r>
              <a:rPr kumimoji="0" lang="en-US" sz="900" b="0" i="0" u="none" strike="noStrike" kern="1200" cap="none" spc="0" normalizeH="0" baseline="0" noProof="0" dirty="0">
                <a:ln>
                  <a:noFill/>
                </a:ln>
                <a:solidFill>
                  <a:srgbClr val="444444"/>
                </a:solidFill>
                <a:effectLst/>
                <a:uLnTx/>
                <a:uFillTx/>
                <a:latin typeface="Museo Sans For Dell"/>
                <a:ea typeface="ＭＳ Ｐゴシック" charset="-128"/>
                <a:cs typeface="+mn-cs"/>
              </a:rPr>
              <a:t>Can students also be employees?</a:t>
            </a:r>
          </a:p>
        </p:txBody>
      </p:sp>
    </p:spTree>
    <p:extLst>
      <p:ext uri="{BB962C8B-B14F-4D97-AF65-F5344CB8AC3E}">
        <p14:creationId xmlns:p14="http://schemas.microsoft.com/office/powerpoint/2010/main" val="3524937159"/>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82</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Simpler Example</a:t>
            </a:r>
          </a:p>
        </p:txBody>
      </p:sp>
      <p:pic>
        <p:nvPicPr>
          <p:cNvPr id="13" name="Picture 12">
            <a:extLst>
              <a:ext uri="{FF2B5EF4-FFF2-40B4-BE49-F238E27FC236}">
                <a16:creationId xmlns:a16="http://schemas.microsoft.com/office/drawing/2014/main" id="{8A9F8F87-7975-1141-BDEB-A720C6597D2C}"/>
              </a:ext>
            </a:extLst>
          </p:cNvPr>
          <p:cNvPicPr>
            <a:picLocks noChangeAspect="1"/>
          </p:cNvPicPr>
          <p:nvPr/>
        </p:nvPicPr>
        <p:blipFill>
          <a:blip r:embed="rId4"/>
          <a:stretch>
            <a:fillRect/>
          </a:stretch>
        </p:blipFill>
        <p:spPr>
          <a:xfrm>
            <a:off x="911133" y="587411"/>
            <a:ext cx="6126256" cy="3968679"/>
          </a:xfrm>
          <a:prstGeom prst="rect">
            <a:avLst/>
          </a:prstGeom>
        </p:spPr>
      </p:pic>
    </p:spTree>
    <p:extLst>
      <p:ext uri="{BB962C8B-B14F-4D97-AF65-F5344CB8AC3E}">
        <p14:creationId xmlns:p14="http://schemas.microsoft.com/office/powerpoint/2010/main" val="1108739901"/>
      </p:ext>
    </p:extLst>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A7C6EE4-151C-3243-B8B6-65CC9C44BD0E}"/>
              </a:ext>
            </a:extLst>
          </p:cNvPr>
          <p:cNvPicPr>
            <a:picLocks noChangeAspect="1"/>
          </p:cNvPicPr>
          <p:nvPr/>
        </p:nvPicPr>
        <p:blipFill>
          <a:blip r:embed="rId3"/>
          <a:stretch>
            <a:fillRect/>
          </a:stretch>
        </p:blipFill>
        <p:spPr>
          <a:xfrm>
            <a:off x="2192178" y="618297"/>
            <a:ext cx="4845211" cy="4077528"/>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One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978524"/>
            <a:ext cx="1475421" cy="18466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flipV="1">
            <a:off x="6224381" y="2657062"/>
            <a:ext cx="1249388" cy="36762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BF5BEE61-8585-0640-9946-31CDE04F8754}"/>
              </a:ext>
            </a:extLst>
          </p:cNvPr>
          <p:cNvCxnSpPr>
            <a:cxnSpLocks/>
            <a:stCxn id="15" idx="1"/>
          </p:cNvCxnSpPr>
          <p:nvPr/>
        </p:nvCxnSpPr>
        <p:spPr>
          <a:xfrm flipH="1">
            <a:off x="6157293" y="3024690"/>
            <a:ext cx="1316476" cy="716241"/>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8" name="Content Placeholder 7">
            <a:extLst>
              <a:ext uri="{FF2B5EF4-FFF2-40B4-BE49-F238E27FC236}">
                <a16:creationId xmlns:a16="http://schemas.microsoft.com/office/drawing/2014/main" id="{4EA0AE11-A83F-EF4F-BD52-7C7314AE6D56}"/>
              </a:ext>
            </a:extLst>
          </p:cNvPr>
          <p:cNvSpPr>
            <a:spLocks noGrp="1"/>
          </p:cNvSpPr>
          <p:nvPr>
            <p:ph idx="1"/>
          </p:nvPr>
        </p:nvSpPr>
        <p:spPr/>
        <p:txBody>
          <a:bodyPr/>
          <a:lstStyle/>
          <a:p>
            <a:endParaRPr lang="en-US"/>
          </a:p>
        </p:txBody>
      </p:sp>
      <p:sp>
        <p:nvSpPr>
          <p:cNvPr id="7" name="Title 6">
            <a:extLst>
              <a:ext uri="{FF2B5EF4-FFF2-40B4-BE49-F238E27FC236}">
                <a16:creationId xmlns:a16="http://schemas.microsoft.com/office/drawing/2014/main" id="{DDA38AEE-108A-814B-8828-ED8FB33FA7E8}"/>
              </a:ext>
            </a:extLst>
          </p:cNvPr>
          <p:cNvSpPr>
            <a:spLocks noGrp="1"/>
          </p:cNvSpPr>
          <p:nvPr>
            <p:ph type="title"/>
          </p:nvPr>
        </p:nvSpPr>
        <p:spPr/>
        <p:txBody>
          <a:bodyPr/>
          <a:lstStyle/>
          <a:p>
            <a:endParaRPr lang="en-US"/>
          </a:p>
        </p:txBody>
      </p:sp>
    </p:spTree>
    <p:extLst>
      <p:ext uri="{BB962C8B-B14F-4D97-AF65-F5344CB8AC3E}">
        <p14:creationId xmlns:p14="http://schemas.microsoft.com/office/powerpoint/2010/main" val="30862731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84</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pic>
        <p:nvPicPr>
          <p:cNvPr id="8" name="Picture 7">
            <a:extLst>
              <a:ext uri="{FF2B5EF4-FFF2-40B4-BE49-F238E27FC236}">
                <a16:creationId xmlns:a16="http://schemas.microsoft.com/office/drawing/2014/main" id="{F5B1E887-7402-424E-87D9-6B2359F0717F}"/>
              </a:ext>
            </a:extLst>
          </p:cNvPr>
          <p:cNvPicPr>
            <a:picLocks noChangeAspect="1"/>
          </p:cNvPicPr>
          <p:nvPr/>
        </p:nvPicPr>
        <p:blipFill>
          <a:blip r:embed="rId4"/>
          <a:stretch>
            <a:fillRect/>
          </a:stretch>
        </p:blipFill>
        <p:spPr>
          <a:xfrm>
            <a:off x="2165779" y="638350"/>
            <a:ext cx="4598092" cy="4057475"/>
          </a:xfrm>
          <a:prstGeom prst="rect">
            <a:avLst/>
          </a:prstGeom>
        </p:spPr>
      </p:pic>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stCxn id="2" idx="3"/>
          </p:cNvCxnSpPr>
          <p:nvPr/>
        </p:nvCxnSpPr>
        <p:spPr>
          <a:xfrm flipV="1">
            <a:off x="1275234" y="2571752"/>
            <a:ext cx="1528478" cy="591438"/>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CDDFA4E5-C495-E044-8C7A-2BE2A0AB3CA5}"/>
              </a:ext>
            </a:extLst>
          </p:cNvPr>
          <p:cNvCxnSpPr>
            <a:cxnSpLocks/>
            <a:stCxn id="2" idx="3"/>
          </p:cNvCxnSpPr>
          <p:nvPr/>
        </p:nvCxnSpPr>
        <p:spPr>
          <a:xfrm>
            <a:off x="1275234" y="3163190"/>
            <a:ext cx="1528478" cy="499107"/>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7473769" y="2840024"/>
            <a:ext cx="648383"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a:t>
            </a:r>
          </a:p>
        </p:txBody>
      </p:sp>
      <p:cxnSp>
        <p:nvCxnSpPr>
          <p:cNvPr id="16" name="Straight Arrow Connector 15">
            <a:extLst>
              <a:ext uri="{FF2B5EF4-FFF2-40B4-BE49-F238E27FC236}">
                <a16:creationId xmlns:a16="http://schemas.microsoft.com/office/drawing/2014/main" id="{B4E8161D-CB9F-E442-82BD-768AFB57BBAA}"/>
              </a:ext>
            </a:extLst>
          </p:cNvPr>
          <p:cNvCxnSpPr>
            <a:cxnSpLocks/>
            <a:stCxn id="15" idx="1"/>
          </p:cNvCxnSpPr>
          <p:nvPr/>
        </p:nvCxnSpPr>
        <p:spPr>
          <a:xfrm flipH="1">
            <a:off x="6164747" y="3024690"/>
            <a:ext cx="1309022" cy="101859"/>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8780167"/>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A4FBA1D-20A4-9342-AE37-EB543E4992B3}"/>
              </a:ext>
            </a:extLst>
          </p:cNvPr>
          <p:cNvPicPr>
            <a:picLocks noChangeAspect="1"/>
          </p:cNvPicPr>
          <p:nvPr/>
        </p:nvPicPr>
        <p:blipFill>
          <a:blip r:embed="rId3"/>
          <a:stretch>
            <a:fillRect/>
          </a:stretch>
        </p:blipFill>
        <p:spPr>
          <a:xfrm>
            <a:off x="2665363" y="534130"/>
            <a:ext cx="4372025" cy="4133552"/>
          </a:xfrm>
          <a:prstGeom prst="rect">
            <a:avLst/>
          </a:prstGeom>
        </p:spPr>
      </p:pic>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85</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Two Table Implementation</a:t>
            </a:r>
          </a:p>
        </p:txBody>
      </p:sp>
      <p:sp>
        <p:nvSpPr>
          <p:cNvPr id="2" name="TextBox 1">
            <a:extLst>
              <a:ext uri="{FF2B5EF4-FFF2-40B4-BE49-F238E27FC236}">
                <a16:creationId xmlns:a16="http://schemas.microsoft.com/office/drawing/2014/main" id="{EDF798CC-889B-104E-8A18-D3CBA3E1E2CB}"/>
              </a:ext>
            </a:extLst>
          </p:cNvPr>
          <p:cNvSpPr txBox="1"/>
          <p:nvPr/>
        </p:nvSpPr>
        <p:spPr>
          <a:xfrm>
            <a:off x="505856" y="2978524"/>
            <a:ext cx="769378"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Tables</a:t>
            </a:r>
          </a:p>
        </p:txBody>
      </p:sp>
      <p:cxnSp>
        <p:nvCxnSpPr>
          <p:cNvPr id="4" name="Straight Arrow Connector 3">
            <a:extLst>
              <a:ext uri="{FF2B5EF4-FFF2-40B4-BE49-F238E27FC236}">
                <a16:creationId xmlns:a16="http://schemas.microsoft.com/office/drawing/2014/main" id="{02DFAB39-50D6-0945-8A4F-8BBE7F15BA6E}"/>
              </a:ext>
            </a:extLst>
          </p:cNvPr>
          <p:cNvCxnSpPr>
            <a:cxnSpLocks/>
            <a:stCxn id="2" idx="3"/>
          </p:cNvCxnSpPr>
          <p:nvPr/>
        </p:nvCxnSpPr>
        <p:spPr>
          <a:xfrm flipV="1">
            <a:off x="1275234" y="2299114"/>
            <a:ext cx="2012134" cy="864076"/>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A94A63C2-E6B1-E547-947A-C97E30C25DC0}"/>
              </a:ext>
            </a:extLst>
          </p:cNvPr>
          <p:cNvSpPr txBox="1"/>
          <p:nvPr/>
        </p:nvSpPr>
        <p:spPr>
          <a:xfrm>
            <a:off x="8014451" y="3609241"/>
            <a:ext cx="736099" cy="369332"/>
          </a:xfrm>
          <a:prstGeom prst="rect">
            <a:avLst/>
          </a:prstGeom>
          <a:noFill/>
        </p:spPr>
        <p:txBody>
          <a:bodyPr wrap="none" rtlCol="0">
            <a:spAutoFit/>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Views</a:t>
            </a:r>
          </a:p>
        </p:txBody>
      </p:sp>
      <p:cxnSp>
        <p:nvCxnSpPr>
          <p:cNvPr id="16" name="Straight Arrow Connector 15">
            <a:extLst>
              <a:ext uri="{FF2B5EF4-FFF2-40B4-BE49-F238E27FC236}">
                <a16:creationId xmlns:a16="http://schemas.microsoft.com/office/drawing/2014/main" id="{B4E8161D-CB9F-E442-82BD-768AFB57BBAA}"/>
              </a:ext>
            </a:extLst>
          </p:cNvPr>
          <p:cNvCxnSpPr>
            <a:cxnSpLocks/>
          </p:cNvCxnSpPr>
          <p:nvPr/>
        </p:nvCxnSpPr>
        <p:spPr>
          <a:xfrm flipH="1">
            <a:off x="6705428" y="3748875"/>
            <a:ext cx="1309023" cy="148025"/>
          </a:xfrm>
          <a:prstGeom prst="straightConnector1">
            <a:avLst/>
          </a:prstGeom>
          <a:ln w="38100">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07825552"/>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4CC9306B-77CF-0642-A169-30EED6284340}"/>
              </a:ext>
            </a:extLst>
          </p:cNvPr>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pic>
        <p:nvPicPr>
          <p:cNvPr id="33797" name="Picture 10">
            <a:extLst>
              <a:ext uri="{FF2B5EF4-FFF2-40B4-BE49-F238E27FC236}">
                <a16:creationId xmlns:a16="http://schemas.microsoft.com/office/drawing/2014/main" id="{394CC7E9-BC31-9C40-9A4D-8B84424E0D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162801" y="4803776"/>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798" name="TextBox 11">
            <a:extLst>
              <a:ext uri="{FF2B5EF4-FFF2-40B4-BE49-F238E27FC236}">
                <a16:creationId xmlns:a16="http://schemas.microsoft.com/office/drawing/2014/main" id="{55FB4359-791D-5B40-928C-C62BDB029620}"/>
              </a:ext>
            </a:extLst>
          </p:cNvPr>
          <p:cNvSpPr txBox="1">
            <a:spLocks noChangeArrowheads="1"/>
          </p:cNvSpPr>
          <p:nvPr/>
        </p:nvSpPr>
        <p:spPr bwMode="auto">
          <a:xfrm>
            <a:off x="255588" y="4695825"/>
            <a:ext cx="6781800" cy="3638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fld id="{06B2ECF5-3358-634A-8C5D-6E0FBC4218E3}" type="slidenum">
              <a:rPr kumimoji="0" lang="en-US" altLang="en-US" sz="1200" b="1" i="0" u="none" strike="noStrike" kern="1200" cap="none" spc="0" normalizeH="0" baseline="0" noProof="0">
                <a:ln>
                  <a:noFill/>
                </a:ln>
                <a:solidFill>
                  <a:prstClr val="white"/>
                </a:solidFill>
                <a:effectLst/>
                <a:uLnTx/>
                <a:uFillTx/>
                <a:latin typeface="Calibri" panose="020F0502020204030204" pitchFamily="34" charset="0"/>
                <a:ea typeface="ＭＳ Ｐゴシック" panose="020B0600070205080204" pitchFamily="34" charset="-128"/>
                <a:cs typeface="+mn-cs"/>
              </a:rPr>
              <a:pPr marL="0" marR="0" lvl="0" indent="0" algn="l" defTabSz="685800" rtl="0" eaLnBrk="1" fontAlgn="auto" latinLnBrk="0" hangingPunct="1">
                <a:lnSpc>
                  <a:spcPts val="2400"/>
                </a:lnSpc>
                <a:spcBef>
                  <a:spcPct val="0"/>
                </a:spcBef>
                <a:spcAft>
                  <a:spcPts val="0"/>
                </a:spcAft>
                <a:buClrTx/>
                <a:buSzTx/>
                <a:buFont typeface="Arial" panose="020B0604020202020204" pitchFamily="34" charset="0"/>
                <a:buNone/>
                <a:tabLst/>
                <a:defRPr/>
              </a:pPr>
              <a:t>86</a:t>
            </a:fld>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a:t>
            </a:r>
            <a:r>
              <a:rPr kumimoji="0" lang="en-US" altLang="en-US" sz="1200" b="1"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 </a:t>
            </a:r>
            <a:r>
              <a:rPr kumimoji="0" lang="en-US" altLang="en-US" sz="1200" b="0" i="1"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W4111_02_F20:  Introduction to Databases – Lecture 6</a:t>
            </a:r>
          </a:p>
        </p:txBody>
      </p:sp>
      <p:sp>
        <p:nvSpPr>
          <p:cNvPr id="11" name="Rectangle 10">
            <a:extLst>
              <a:ext uri="{FF2B5EF4-FFF2-40B4-BE49-F238E27FC236}">
                <a16:creationId xmlns:a16="http://schemas.microsoft.com/office/drawing/2014/main" id="{6D356BD1-4B59-D34E-B900-A72714E09B7D}"/>
              </a:ext>
            </a:extLst>
          </p:cNvPr>
          <p:cNvSpPr>
            <a:spLocks noChangeArrowheads="1"/>
          </p:cNvSpPr>
          <p:nvPr/>
        </p:nvSpPr>
        <p:spPr bwMode="auto">
          <a:xfrm>
            <a:off x="13448" y="0"/>
            <a:ext cx="9144000" cy="457200"/>
          </a:xfrm>
          <a:prstGeom prst="rect">
            <a:avLst/>
          </a:prstGeom>
          <a:solidFill>
            <a:schemeClr val="tx1"/>
          </a:solidFill>
          <a:ln>
            <a:noFill/>
          </a:ln>
          <a:effectLst>
            <a:outerShdw blurRad="40000" dist="23000" dir="5400000" rotWithShape="0">
              <a:srgbClr val="808080">
                <a:alpha val="34998"/>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ctr" defTabSz="685800" rtl="0" eaLnBrk="1" fontAlgn="auto" latinLnBrk="0" hangingPunct="1">
              <a:lnSpc>
                <a:spcPct val="100000"/>
              </a:lnSpc>
              <a:spcBef>
                <a:spcPct val="0"/>
              </a:spcBef>
              <a:spcAft>
                <a:spcPts val="0"/>
              </a:spcAft>
              <a:buClrTx/>
              <a:buSzTx/>
              <a:buFont typeface="Arial" panose="020B0604020202020204" pitchFamily="34" charset="0"/>
              <a:buNone/>
              <a:tabLst/>
              <a:defRPr/>
            </a:pPr>
            <a:endParaRPr kumimoji="0" lang="en-US" altLang="en-US" sz="1800" b="0" i="0" u="none" strike="noStrike" kern="1200" cap="none" spc="0" normalizeH="0" baseline="0" noProof="0" dirty="0">
              <a:ln>
                <a:noFill/>
              </a:ln>
              <a:solidFill>
                <a:srgbClr val="E6B9B8"/>
              </a:solidFill>
              <a:effectLst/>
              <a:uLnTx/>
              <a:uFillTx/>
              <a:latin typeface="Calibri" panose="020F0502020204030204" pitchFamily="34" charset="0"/>
              <a:ea typeface="ＭＳ Ｐゴシック" panose="020B0600070205080204" pitchFamily="34" charset="-128"/>
              <a:cs typeface="+mn-cs"/>
            </a:endParaRPr>
          </a:p>
        </p:txBody>
      </p:sp>
      <p:sp>
        <p:nvSpPr>
          <p:cNvPr id="12" name="Rectangle 7">
            <a:extLst>
              <a:ext uri="{FF2B5EF4-FFF2-40B4-BE49-F238E27FC236}">
                <a16:creationId xmlns:a16="http://schemas.microsoft.com/office/drawing/2014/main" id="{AC4DD7AE-B235-6844-BB6E-F1BBE67630FA}"/>
              </a:ext>
            </a:extLst>
          </p:cNvPr>
          <p:cNvSpPr>
            <a:spLocks noChangeArrowheads="1"/>
          </p:cNvSpPr>
          <p:nvPr/>
        </p:nvSpPr>
        <p:spPr bwMode="auto">
          <a:xfrm>
            <a:off x="242047" y="1"/>
            <a:ext cx="8336447"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Font typeface="Arial" panose="020B0604020202020204" pitchFamily="34" charset="0"/>
              <a:buChar char="•"/>
              <a:defRPr sz="3200">
                <a:solidFill>
                  <a:schemeClr val="tx1"/>
                </a:solidFill>
                <a:latin typeface="Calibri" panose="020F0502020204030204" pitchFamily="34" charset="0"/>
                <a:ea typeface="ＭＳ Ｐゴシック" panose="020B0600070205080204" pitchFamily="34" charset="-128"/>
              </a:defRPr>
            </a:lvl1pPr>
            <a:lvl2pPr marL="742950" indent="-285750">
              <a:spcBef>
                <a:spcPct val="20000"/>
              </a:spcBef>
              <a:buFont typeface="Arial" panose="020B0604020202020204" pitchFamily="34" charset="0"/>
              <a:buChar char="–"/>
              <a:defRPr sz="2800">
                <a:solidFill>
                  <a:schemeClr val="tx1"/>
                </a:solidFill>
                <a:latin typeface="Calibri" panose="020F0502020204030204" pitchFamily="34" charset="0"/>
                <a:ea typeface="ＭＳ Ｐゴシック" panose="020B0600070205080204" pitchFamily="34" charset="-128"/>
              </a:defRPr>
            </a:lvl2pPr>
            <a:lvl3pPr marL="1143000" indent="-228600">
              <a:spcBef>
                <a:spcPct val="20000"/>
              </a:spcBef>
              <a:buFont typeface="Arial" panose="020B0604020202020204" pitchFamily="34" charset="0"/>
              <a:buChar char="•"/>
              <a:defRPr sz="2400">
                <a:solidFill>
                  <a:schemeClr val="tx1"/>
                </a:solidFill>
                <a:latin typeface="Calibri" panose="020F0502020204030204" pitchFamily="34" charset="0"/>
                <a:ea typeface="ＭＳ Ｐゴシック" panose="020B0600070205080204" pitchFamily="34" charset="-128"/>
              </a:defRPr>
            </a:lvl3pPr>
            <a:lvl4pPr marL="16002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4pPr>
            <a:lvl5pPr marL="2057400" indent="-228600">
              <a:spcBef>
                <a:spcPct val="20000"/>
              </a:spcBef>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5pPr>
            <a:lvl6pPr marL="25146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6pPr>
            <a:lvl7pPr marL="29718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7pPr>
            <a:lvl8pPr marL="34290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8pPr>
            <a:lvl9pPr marL="3886200" indent="-228600" defTabSz="457200" eaLnBrk="0" fontAlgn="base" hangingPunct="0">
              <a:spcBef>
                <a:spcPct val="20000"/>
              </a:spcBef>
              <a:spcAft>
                <a:spcPct val="0"/>
              </a:spcAft>
              <a:buFont typeface="Arial" panose="020B0604020202020204" pitchFamily="34" charset="0"/>
              <a:buChar char="»"/>
              <a:defRPr sz="2000">
                <a:solidFill>
                  <a:schemeClr val="tx1"/>
                </a:solidFill>
                <a:latin typeface="Calibri" panose="020F0502020204030204" pitchFamily="34" charset="0"/>
                <a:ea typeface="ＭＳ Ｐゴシック" panose="020B0600070205080204" pitchFamily="34" charset="-128"/>
              </a:defRPr>
            </a:lvl9pPr>
          </a:lstStyle>
          <a:p>
            <a:pPr marL="0" marR="0" lvl="0" indent="0" algn="l" defTabSz="685800" rtl="0" eaLnBrk="1" fontAlgn="auto" latinLnBrk="0" hangingPunct="1">
              <a:lnSpc>
                <a:spcPct val="100000"/>
              </a:lnSpc>
              <a:spcBef>
                <a:spcPct val="0"/>
              </a:spcBef>
              <a:spcAft>
                <a:spcPts val="0"/>
              </a:spcAft>
              <a:buClrTx/>
              <a:buSzTx/>
              <a:buFont typeface="Arial" panose="020B0604020202020204" pitchFamily="34" charset="0"/>
              <a:buNone/>
              <a:tabLst/>
              <a:defRPr/>
            </a:pPr>
            <a:r>
              <a:rPr kumimoji="0" lang="en-US" altLang="en-US" sz="2400" b="0" i="0" u="none" strike="noStrike" kern="1200" cap="none" spc="0" normalizeH="0" baseline="0" noProof="0" dirty="0">
                <a:ln>
                  <a:noFill/>
                </a:ln>
                <a:solidFill>
                  <a:prstClr val="white"/>
                </a:solidFill>
                <a:effectLst/>
                <a:uLnTx/>
                <a:uFillTx/>
                <a:latin typeface="Calibri" panose="020F0502020204030204" pitchFamily="34" charset="0"/>
                <a:ea typeface="ＭＳ Ｐゴシック" panose="020B0600070205080204" pitchFamily="34" charset="-128"/>
                <a:cs typeface="+mn-cs"/>
              </a:rPr>
              <a:t>Modeling</a:t>
            </a:r>
          </a:p>
        </p:txBody>
      </p:sp>
      <p:pic>
        <p:nvPicPr>
          <p:cNvPr id="5" name="Picture 4">
            <a:extLst>
              <a:ext uri="{FF2B5EF4-FFF2-40B4-BE49-F238E27FC236}">
                <a16:creationId xmlns:a16="http://schemas.microsoft.com/office/drawing/2014/main" id="{68B40FB5-F0F4-1E42-85DA-311445010522}"/>
              </a:ext>
            </a:extLst>
          </p:cNvPr>
          <p:cNvPicPr>
            <a:picLocks noChangeAspect="1"/>
          </p:cNvPicPr>
          <p:nvPr/>
        </p:nvPicPr>
        <p:blipFill>
          <a:blip r:embed="rId4"/>
          <a:stretch>
            <a:fillRect/>
          </a:stretch>
        </p:blipFill>
        <p:spPr>
          <a:xfrm>
            <a:off x="1736036" y="117475"/>
            <a:ext cx="6135756" cy="4563518"/>
          </a:xfrm>
          <a:prstGeom prst="rect">
            <a:avLst/>
          </a:prstGeom>
        </p:spPr>
      </p:pic>
    </p:spTree>
    <p:extLst>
      <p:ext uri="{BB962C8B-B14F-4D97-AF65-F5344CB8AC3E}">
        <p14:creationId xmlns:p14="http://schemas.microsoft.com/office/powerpoint/2010/main" val="521028580"/>
      </p:ext>
    </p:extLst>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2642" name="Rectangle 2"/>
          <p:cNvSpPr>
            <a:spLocks noGrp="1" noChangeArrowheads="1"/>
          </p:cNvSpPr>
          <p:nvPr>
            <p:ph type="title"/>
          </p:nvPr>
        </p:nvSpPr>
        <p:spPr/>
        <p:txBody>
          <a:bodyPr/>
          <a:lstStyle/>
          <a:p>
            <a:pPr>
              <a:defRPr/>
            </a:pPr>
            <a:r>
              <a:rPr lang="en-US" altLang="en-US">
                <a:effectLst>
                  <a:outerShdw blurRad="38100" dist="38100" dir="2700000" algn="tl">
                    <a:srgbClr val="C0C0C0"/>
                  </a:outerShdw>
                </a:effectLst>
              </a:rPr>
              <a:t>ER vs. UML Class Diagrams</a:t>
            </a:r>
          </a:p>
        </p:txBody>
      </p:sp>
      <p:sp>
        <p:nvSpPr>
          <p:cNvPr id="86019" name="Text Box 82"/>
          <p:cNvSpPr txBox="1">
            <a:spLocks noChangeArrowheads="1"/>
          </p:cNvSpPr>
          <p:nvPr/>
        </p:nvSpPr>
        <p:spPr bwMode="auto">
          <a:xfrm>
            <a:off x="2195036" y="794148"/>
            <a:ext cx="1922145"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ER Diagram Notation</a:t>
            </a:r>
          </a:p>
        </p:txBody>
      </p:sp>
      <p:sp>
        <p:nvSpPr>
          <p:cNvPr id="86020" name="Text Box 83"/>
          <p:cNvSpPr txBox="1">
            <a:spLocks noChangeArrowheads="1"/>
          </p:cNvSpPr>
          <p:nvPr/>
        </p:nvSpPr>
        <p:spPr bwMode="auto">
          <a:xfrm>
            <a:off x="5026821" y="815580"/>
            <a:ext cx="1672827" cy="2821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7500" tIns="33750" rIns="67500" bIns="33750"/>
          <a:lstStyle>
            <a:lvl1pPr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1pPr>
            <a:lvl2pPr marL="742950" indent="-28575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2pPr>
            <a:lvl3pPr marL="11430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3pPr>
            <a:lvl4pPr marL="16002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4pPr>
            <a:lvl5pPr marL="2057400" indent="-228600" defTabSz="449263">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49263" rtl="0" eaLnBrk="1" fontAlgn="base" latinLnBrk="0" hangingPunct="0">
              <a:lnSpc>
                <a:spcPct val="104000"/>
              </a:lnSpc>
              <a:spcBef>
                <a:spcPct val="0"/>
              </a:spcBef>
              <a:spcAft>
                <a:spcPct val="0"/>
              </a:spcAft>
              <a:buClr>
                <a:srgbClr val="000000"/>
              </a:buClr>
              <a:buSzPct val="45000"/>
              <a:buFontTx/>
              <a:buNone/>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pPr>
            <a:r>
              <a:rPr kumimoji="0" lang="en-US" altLang="en-US" sz="1275" b="1" i="0" u="none" strike="noStrike" kern="1200" cap="none" spc="0" normalizeH="0" baseline="0" noProof="0" dirty="0">
                <a:ln>
                  <a:noFill/>
                </a:ln>
                <a:solidFill>
                  <a:srgbClr val="000000"/>
                </a:solidFill>
                <a:effectLst/>
                <a:uLnTx/>
                <a:uFillTx/>
                <a:latin typeface="Arial" panose="020B0604020202020204" pitchFamily="34" charset="0"/>
                <a:ea typeface="ＭＳ Ｐゴシック" panose="020B0600070205080204" pitchFamily="34" charset="-128"/>
                <a:cs typeface="+mn-cs"/>
              </a:rPr>
              <a:t>Equivalent in UML</a:t>
            </a:r>
          </a:p>
        </p:txBody>
      </p:sp>
      <p:sp>
        <p:nvSpPr>
          <p:cNvPr id="86021" name="Text Box 84"/>
          <p:cNvSpPr txBox="1">
            <a:spLocks noChangeArrowheads="1"/>
          </p:cNvSpPr>
          <p:nvPr/>
        </p:nvSpPr>
        <p:spPr bwMode="auto">
          <a:xfrm>
            <a:off x="2195037" y="4125087"/>
            <a:ext cx="4937570" cy="4962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sz="1600">
                <a:solidFill>
                  <a:schemeClr val="tx1"/>
                </a:solidFill>
                <a:latin typeface="Helvetica" panose="020B0604020202020204" pitchFamily="34" charset="0"/>
                <a:ea typeface="ＭＳ Ｐゴシック" panose="020B0600070205080204" pitchFamily="34" charset="-128"/>
              </a:defRPr>
            </a:lvl1pPr>
            <a:lvl2pPr marL="742950" indent="-285750">
              <a:defRPr sz="1600">
                <a:solidFill>
                  <a:schemeClr val="tx1"/>
                </a:solidFill>
                <a:latin typeface="Helvetica" panose="020B0604020202020204" pitchFamily="34" charset="0"/>
                <a:ea typeface="ＭＳ Ｐゴシック" panose="020B0600070205080204" pitchFamily="34" charset="-128"/>
              </a:defRPr>
            </a:lvl2pPr>
            <a:lvl3pPr marL="1143000" indent="-228600">
              <a:defRPr sz="1600">
                <a:solidFill>
                  <a:schemeClr val="tx1"/>
                </a:solidFill>
                <a:latin typeface="Helvetica" panose="020B0604020202020204" pitchFamily="34" charset="0"/>
                <a:ea typeface="ＭＳ Ｐゴシック" panose="020B0600070205080204" pitchFamily="34" charset="-128"/>
              </a:defRPr>
            </a:lvl3pPr>
            <a:lvl4pPr marL="1600200" indent="-228600">
              <a:defRPr sz="1600">
                <a:solidFill>
                  <a:schemeClr val="tx1"/>
                </a:solidFill>
                <a:latin typeface="Helvetica" panose="020B0604020202020204" pitchFamily="34" charset="0"/>
                <a:ea typeface="ＭＳ Ｐゴシック" panose="020B0600070205080204" pitchFamily="34" charset="-128"/>
              </a:defRPr>
            </a:lvl4pPr>
            <a:lvl5pPr marL="2057400" indent="-228600">
              <a:defRPr sz="1600">
                <a:solidFill>
                  <a:schemeClr val="tx1"/>
                </a:solidFill>
                <a:latin typeface="Helvetica" panose="020B0604020202020204" pitchFamily="34" charset="0"/>
                <a:ea typeface="ＭＳ Ｐゴシック" panose="020B0600070205080204" pitchFamily="34" charset="-128"/>
              </a:defRPr>
            </a:lvl5pPr>
            <a:lvl6pPr marL="25146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6pPr>
            <a:lvl7pPr marL="29718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7pPr>
            <a:lvl8pPr marL="34290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8pPr>
            <a:lvl9pPr marL="3886200" indent="-228600" eaLnBrk="0" fontAlgn="base" hangingPunct="0">
              <a:spcBef>
                <a:spcPct val="0"/>
              </a:spcBef>
              <a:spcAft>
                <a:spcPct val="0"/>
              </a:spcAft>
              <a:defRPr sz="1600">
                <a:solidFill>
                  <a:schemeClr val="tx1"/>
                </a:solidFill>
                <a:latin typeface="Helvetica" panose="020B0604020202020204" pitchFamily="34" charset="0"/>
                <a:ea typeface="ＭＳ Ｐゴシック" panose="020B0600070205080204" pitchFamily="34" charset="-128"/>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350" b="1" i="0" u="none" strike="noStrike" kern="1200" cap="none" spc="0" normalizeH="0" baseline="0" noProof="0" dirty="0">
                <a:ln>
                  <a:noFill/>
                </a:ln>
                <a:solidFill>
                  <a:srgbClr val="002060"/>
                </a:solidFill>
                <a:effectLst/>
                <a:uLnTx/>
                <a:uFillTx/>
                <a:latin typeface="Helvetica" panose="020B0604020202020204" pitchFamily="34" charset="0"/>
                <a:ea typeface="ＭＳ Ｐゴシック" panose="020B0600070205080204" pitchFamily="34" charset="-128"/>
                <a:cs typeface="+mn-cs"/>
              </a:rPr>
              <a:t>*</a:t>
            </a:r>
            <a:r>
              <a:rPr kumimoji="0" lang="en-US" altLang="en-US" sz="1350"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rPr>
              <a:t> </a:t>
            </a: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Generalization can use merged or separate arrows independent</a:t>
            </a:r>
          </a:p>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altLang="en-US" sz="1275" b="0" i="0" u="none" strike="noStrike" kern="1200" cap="none" spc="0" normalizeH="0" baseline="0" noProof="0" dirty="0">
                <a:ln>
                  <a:noFill/>
                </a:ln>
                <a:solidFill>
                  <a:srgbClr val="000000"/>
                </a:solidFill>
                <a:effectLst/>
                <a:uLnTx/>
                <a:uFillTx/>
                <a:latin typeface="Helvetica" panose="020B0604020202020204" pitchFamily="34" charset="0"/>
                <a:ea typeface="ＭＳ Ｐゴシック" panose="020B0600070205080204" pitchFamily="34" charset="-128"/>
                <a:cs typeface="+mn-cs"/>
              </a:rPr>
              <a:t>   of disjoint/overlapping</a:t>
            </a:r>
            <a:endParaRPr kumimoji="0" lang="en-US" altLang="en-US" sz="1275" b="0" i="0" u="none" strike="noStrike" kern="1200" cap="none" spc="0" normalizeH="0" baseline="0" noProof="0" dirty="0">
              <a:ln>
                <a:noFill/>
              </a:ln>
              <a:solidFill>
                <a:srgbClr val="CC3300"/>
              </a:solidFill>
              <a:effectLst/>
              <a:uLnTx/>
              <a:uFillTx/>
              <a:latin typeface="Helvetica" panose="020B0604020202020204" pitchFamily="34" charset="0"/>
              <a:ea typeface="ＭＳ Ｐゴシック" panose="020B0600070205080204" pitchFamily="34" charset="-128"/>
              <a:cs typeface="+mn-cs"/>
            </a:endParaRPr>
          </a:p>
        </p:txBody>
      </p:sp>
      <p:pic>
        <p:nvPicPr>
          <p:cNvPr id="86022" name="Picture 5"/>
          <p:cNvPicPr>
            <a:picLocks noChangeAspect="1" noChangeArrowheads="1"/>
          </p:cNvPicPr>
          <p:nvPr/>
        </p:nvPicPr>
        <p:blipFill>
          <a:blip r:embed="rId3">
            <a:extLst>
              <a:ext uri="{28A0092B-C50C-407E-A947-70E740481C1C}">
                <a14:useLocalDpi xmlns:a14="http://schemas.microsoft.com/office/drawing/2010/main" val="0"/>
              </a:ext>
            </a:extLst>
          </a:blip>
          <a:srcRect t="56212" r="11429"/>
          <a:stretch>
            <a:fillRect/>
          </a:stretch>
        </p:blipFill>
        <p:spPr bwMode="auto">
          <a:xfrm>
            <a:off x="1931467" y="1171263"/>
            <a:ext cx="5156978" cy="25868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a:extLst>
              <a:ext uri="{FF2B5EF4-FFF2-40B4-BE49-F238E27FC236}">
                <a16:creationId xmlns:a16="http://schemas.microsoft.com/office/drawing/2014/main" id="{83C019B5-AD5B-5D40-B247-035B942B3D22}"/>
              </a:ext>
            </a:extLst>
          </p:cNvPr>
          <p:cNvSpPr txBox="1"/>
          <p:nvPr/>
        </p:nvSpPr>
        <p:spPr>
          <a:xfrm>
            <a:off x="-44470" y="1675756"/>
            <a:ext cx="2447080" cy="923330"/>
          </a:xfrm>
          <a:prstGeom prst="rect">
            <a:avLst/>
          </a:prstGeom>
          <a:noFill/>
        </p:spPr>
        <p:txBody>
          <a:bodyPr wrap="none" rtlCol="0">
            <a:spAutoFit/>
          </a:body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 use this approach</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in Crow’s Foot Notation</a:t>
            </a:r>
            <a:b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br>
            <a:r>
              <a:rPr kumimoji="0" lang="en-US" sz="1800" b="0" i="0" u="none" strike="noStrike" kern="1200" cap="none" spc="0" normalizeH="0" baseline="0" noProof="0" dirty="0">
                <a:ln>
                  <a:noFill/>
                </a:ln>
                <a:solidFill>
                  <a:srgbClr val="000000"/>
                </a:solidFill>
                <a:effectLst/>
                <a:uLnTx/>
                <a:uFillTx/>
                <a:latin typeface="Calibri" charset="0"/>
                <a:ea typeface="ＭＳ Ｐゴシック" charset="-128"/>
                <a:cs typeface="+mn-cs"/>
              </a:rPr>
              <a:t>but that is not standard.</a:t>
            </a:r>
          </a:p>
        </p:txBody>
      </p:sp>
      <p:cxnSp>
        <p:nvCxnSpPr>
          <p:cNvPr id="9" name="Straight Arrow Connector 8">
            <a:extLst>
              <a:ext uri="{FF2B5EF4-FFF2-40B4-BE49-F238E27FC236}">
                <a16:creationId xmlns:a16="http://schemas.microsoft.com/office/drawing/2014/main" id="{88129A03-D046-8040-B817-B560321B6258}"/>
              </a:ext>
            </a:extLst>
          </p:cNvPr>
          <p:cNvCxnSpPr>
            <a:cxnSpLocks/>
          </p:cNvCxnSpPr>
          <p:nvPr/>
        </p:nvCxnSpPr>
        <p:spPr>
          <a:xfrm flipV="1">
            <a:off x="1931467" y="2177383"/>
            <a:ext cx="856460" cy="573272"/>
          </a:xfrm>
          <a:prstGeom prst="straightConnector1">
            <a:avLst/>
          </a:prstGeom>
          <a:noFill/>
          <a:ln w="38100" cap="flat" cmpd="sng" algn="ctr">
            <a:solidFill>
              <a:srgbClr val="4472C4"/>
            </a:solidFill>
            <a:prstDash val="solid"/>
            <a:miter lim="800000"/>
            <a:tailEnd type="arrow"/>
          </a:ln>
          <a:effectLst/>
        </p:spPr>
      </p:cxnSp>
      <p:cxnSp>
        <p:nvCxnSpPr>
          <p:cNvPr id="12" name="Straight Arrow Connector 11">
            <a:extLst>
              <a:ext uri="{FF2B5EF4-FFF2-40B4-BE49-F238E27FC236}">
                <a16:creationId xmlns:a16="http://schemas.microsoft.com/office/drawing/2014/main" id="{7D4AAE64-1A40-4C4E-BDE1-23A856D90122}"/>
              </a:ext>
            </a:extLst>
          </p:cNvPr>
          <p:cNvCxnSpPr>
            <a:cxnSpLocks/>
          </p:cNvCxnSpPr>
          <p:nvPr/>
        </p:nvCxnSpPr>
        <p:spPr>
          <a:xfrm>
            <a:off x="1962772" y="3117669"/>
            <a:ext cx="459891" cy="348604"/>
          </a:xfrm>
          <a:prstGeom prst="straightConnector1">
            <a:avLst/>
          </a:prstGeom>
          <a:noFill/>
          <a:ln w="38100" cap="flat" cmpd="sng" algn="ctr">
            <a:solidFill>
              <a:srgbClr val="4472C4"/>
            </a:solidFill>
            <a:prstDash val="solid"/>
            <a:miter lim="800000"/>
            <a:tailEnd type="arrow"/>
          </a:ln>
          <a:effectLst/>
        </p:spPr>
      </p:cxnSp>
    </p:spTree>
    <p:extLst>
      <p:ext uri="{BB962C8B-B14F-4D97-AF65-F5344CB8AC3E}">
        <p14:creationId xmlns:p14="http://schemas.microsoft.com/office/powerpoint/2010/main" val="3164128287"/>
      </p:ext>
    </p:extLst>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1" name="Picture 11" descr="16x9_BG-08.jpg"/>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5143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Rectangle 6"/>
          <p:cNvSpPr>
            <a:spLocks noChangeArrowheads="1"/>
          </p:cNvSpPr>
          <p:nvPr/>
        </p:nvSpPr>
        <p:spPr bwMode="auto">
          <a:xfrm>
            <a:off x="0" y="4686300"/>
            <a:ext cx="9144000" cy="457200"/>
          </a:xfrm>
          <a:prstGeom prst="rect">
            <a:avLst/>
          </a:prstGeom>
          <a:solidFill>
            <a:srgbClr val="1A2C64"/>
          </a:solidFill>
          <a:ln>
            <a:noFill/>
          </a:ln>
          <a:effectLst>
            <a:outerShdw blurRad="40000" dist="23000" dir="5400000" rotWithShape="0">
              <a:srgbClr val="00000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endParaRPr kumimoji="0" lang="en-US" altLang="en-US" sz="1800" b="0" i="0" u="none" strike="noStrike" kern="1200" cap="none" spc="0" normalizeH="0" baseline="0" noProof="0">
              <a:ln>
                <a:noFill/>
              </a:ln>
              <a:solidFill>
                <a:srgbClr val="E6B9B8"/>
              </a:solidFill>
              <a:effectLst/>
              <a:uLnTx/>
              <a:uFillTx/>
              <a:latin typeface="Calibri" charset="0"/>
              <a:ea typeface="ＭＳ Ｐゴシック" charset="-128"/>
              <a:cs typeface="+mn-cs"/>
            </a:endParaRPr>
          </a:p>
        </p:txBody>
      </p:sp>
      <p:pic>
        <p:nvPicPr>
          <p:cNvPr id="10243" name="Picture 7"/>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162800" y="4803775"/>
            <a:ext cx="1827213" cy="222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0244" name="TextBox 8"/>
          <p:cNvSpPr txBox="1">
            <a:spLocks noChangeArrowheads="1"/>
          </p:cNvSpPr>
          <p:nvPr/>
        </p:nvSpPr>
        <p:spPr bwMode="auto">
          <a:xfrm>
            <a:off x="0" y="1733550"/>
            <a:ext cx="9144000"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altLang="en-US" sz="2800" b="0" i="1" u="none" strike="noStrike" kern="1200" cap="none" spc="0" normalizeH="0" baseline="0" noProof="0" dirty="0">
                <a:ln>
                  <a:noFill/>
                </a:ln>
                <a:solidFill>
                  <a:prstClr val="white"/>
                </a:solidFill>
                <a:effectLst/>
                <a:uLnTx/>
                <a:uFillTx/>
                <a:latin typeface="Calibri" charset="0"/>
                <a:ea typeface="ＭＳ Ｐゴシック" charset="-128"/>
                <a:cs typeface="+mn-cs"/>
              </a:rPr>
              <a:t>Faculty, Student Inheritance Example</a:t>
            </a:r>
            <a:endParaRPr kumimoji="0" lang="en-US" altLang="en-US" sz="1600" b="0" i="1" u="none" strike="noStrike" kern="1200" cap="none" spc="0" normalizeH="0" baseline="0" noProof="0" dirty="0">
              <a:ln>
                <a:noFill/>
              </a:ln>
              <a:solidFill>
                <a:prstClr val="white"/>
              </a:solidFill>
              <a:effectLst/>
              <a:uLnTx/>
              <a:uFillTx/>
              <a:latin typeface="Calibri" charset="0"/>
              <a:ea typeface="ＭＳ Ｐゴシック" charset="-128"/>
              <a:cs typeface="+mn-cs"/>
            </a:endParaRPr>
          </a:p>
        </p:txBody>
      </p:sp>
      <p:sp>
        <p:nvSpPr>
          <p:cNvPr id="9" name="TextBox 11">
            <a:extLst>
              <a:ext uri="{FF2B5EF4-FFF2-40B4-BE49-F238E27FC236}">
                <a16:creationId xmlns:a16="http://schemas.microsoft.com/office/drawing/2014/main" id="{728730FE-C3F0-584E-A082-E2E27EB7B6E8}"/>
              </a:ext>
            </a:extLst>
          </p:cNvPr>
          <p:cNvSpPr txBox="1">
            <a:spLocks noChangeArrowheads="1"/>
          </p:cNvSpPr>
          <p:nvPr/>
        </p:nvSpPr>
        <p:spPr bwMode="auto">
          <a:xfrm>
            <a:off x="0" y="4787942"/>
            <a:ext cx="6781800" cy="2539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charset="0"/>
                <a:ea typeface="ＭＳ Ｐゴシック" charset="-128"/>
              </a:defRPr>
            </a:lvl1pPr>
            <a:lvl2pPr marL="742950" indent="-285750">
              <a:defRPr>
                <a:solidFill>
                  <a:schemeClr val="tx1"/>
                </a:solidFill>
                <a:latin typeface="Calibri" charset="0"/>
                <a:ea typeface="ＭＳ Ｐゴシック" charset="-128"/>
              </a:defRPr>
            </a:lvl2pPr>
            <a:lvl3pPr marL="1143000" indent="-228600">
              <a:defRPr>
                <a:solidFill>
                  <a:schemeClr val="tx1"/>
                </a:solidFill>
                <a:latin typeface="Calibri" charset="0"/>
                <a:ea typeface="ＭＳ Ｐゴシック" charset="-128"/>
              </a:defRPr>
            </a:lvl3pPr>
            <a:lvl4pPr marL="1600200" indent="-228600">
              <a:defRPr>
                <a:solidFill>
                  <a:schemeClr val="tx1"/>
                </a:solidFill>
                <a:latin typeface="Calibri" charset="0"/>
                <a:ea typeface="ＭＳ Ｐゴシック" charset="-128"/>
              </a:defRPr>
            </a:lvl4pPr>
            <a:lvl5pPr marL="2057400" indent="-228600">
              <a:defRPr>
                <a:solidFill>
                  <a:schemeClr val="tx1"/>
                </a:solidFill>
                <a:latin typeface="Calibri" charset="0"/>
                <a:ea typeface="ＭＳ Ｐゴシック" charset="-128"/>
              </a:defRPr>
            </a:lvl5pPr>
            <a:lvl6pPr marL="2514600" indent="-228600" defTabSz="457200" fontAlgn="base">
              <a:spcBef>
                <a:spcPct val="0"/>
              </a:spcBef>
              <a:spcAft>
                <a:spcPct val="0"/>
              </a:spcAft>
              <a:defRPr>
                <a:solidFill>
                  <a:schemeClr val="tx1"/>
                </a:solidFill>
                <a:latin typeface="Calibri" charset="0"/>
                <a:ea typeface="ＭＳ Ｐゴシック" charset="-128"/>
              </a:defRPr>
            </a:lvl6pPr>
            <a:lvl7pPr marL="2971800" indent="-228600" defTabSz="457200" fontAlgn="base">
              <a:spcBef>
                <a:spcPct val="0"/>
              </a:spcBef>
              <a:spcAft>
                <a:spcPct val="0"/>
              </a:spcAft>
              <a:defRPr>
                <a:solidFill>
                  <a:schemeClr val="tx1"/>
                </a:solidFill>
                <a:latin typeface="Calibri" charset="0"/>
                <a:ea typeface="ＭＳ Ｐゴシック" charset="-128"/>
              </a:defRPr>
            </a:lvl7pPr>
            <a:lvl8pPr marL="3429000" indent="-228600" defTabSz="457200" fontAlgn="base">
              <a:spcBef>
                <a:spcPct val="0"/>
              </a:spcBef>
              <a:spcAft>
                <a:spcPct val="0"/>
              </a:spcAft>
              <a:defRPr>
                <a:solidFill>
                  <a:schemeClr val="tx1"/>
                </a:solidFill>
                <a:latin typeface="Calibri" charset="0"/>
                <a:ea typeface="ＭＳ Ｐゴシック" charset="-128"/>
              </a:defRPr>
            </a:lvl8pPr>
            <a:lvl9pPr marL="3886200" indent="-228600" defTabSz="457200" fontAlgn="base">
              <a:spcBef>
                <a:spcPct val="0"/>
              </a:spcBef>
              <a:spcAft>
                <a:spcPct val="0"/>
              </a:spcAft>
              <a:defRPr>
                <a:solidFill>
                  <a:schemeClr val="tx1"/>
                </a:solidFill>
                <a:latin typeface="Calibri" charset="0"/>
                <a:ea typeface="ＭＳ Ｐゴシック" charset="-128"/>
              </a:defRPr>
            </a:lvl9pPr>
          </a:lstStyle>
          <a:p>
            <a:pPr marL="0" marR="0" indent="0" algn="l" defTabSz="457200" rtl="0" eaLnBrk="1" fontAlgn="base" latinLnBrk="0" hangingPunct="1">
              <a:lnSpc>
                <a:spcPct val="100000"/>
              </a:lnSpc>
              <a:spcBef>
                <a:spcPct val="0"/>
              </a:spcBef>
              <a:spcAft>
                <a:spcPct val="0"/>
              </a:spcAft>
              <a:buClrTx/>
              <a:buSzTx/>
              <a:buFontTx/>
              <a:buNone/>
              <a:tabLst/>
              <a:defRPr/>
            </a:pPr>
            <a:fld id="{0EE15EB3-3077-C740-8089-CCA1B2033312}" type="slidenum">
              <a:rPr lang="en-US" altLang="en-US" sz="1050" b="1">
                <a:solidFill>
                  <a:schemeClr val="bg1"/>
                </a:solidFill>
              </a:rPr>
              <a:pPr marL="0" marR="0" indent="0" algn="l" defTabSz="457200" rtl="0" eaLnBrk="1" fontAlgn="base" latinLnBrk="0" hangingPunct="1">
                <a:lnSpc>
                  <a:spcPct val="100000"/>
                </a:lnSpc>
                <a:spcBef>
                  <a:spcPct val="0"/>
                </a:spcBef>
                <a:spcAft>
                  <a:spcPct val="0"/>
                </a:spcAft>
                <a:buClrTx/>
                <a:buSzTx/>
                <a:buFontTx/>
                <a:buNone/>
                <a:tabLst/>
                <a:defRPr/>
              </a:pPr>
              <a:t>88</a:t>
            </a:fld>
            <a:r>
              <a:rPr lang="en-US" altLang="en-US" sz="1050" b="1" dirty="0">
                <a:solidFill>
                  <a:schemeClr val="bg1"/>
                </a:solidFill>
              </a:rPr>
              <a:t> </a:t>
            </a:r>
            <a:r>
              <a:rPr lang="en-US" altLang="en-US" sz="1050" dirty="0">
                <a:solidFill>
                  <a:schemeClr val="bg1"/>
                </a:solidFill>
              </a:rPr>
              <a:t>|</a:t>
            </a:r>
            <a:r>
              <a:rPr lang="en-US" altLang="en-US" sz="1050" b="1" dirty="0">
                <a:solidFill>
                  <a:schemeClr val="bg1"/>
                </a:solidFill>
              </a:rPr>
              <a:t> Introduction to Databases (S22): </a:t>
            </a:r>
            <a:r>
              <a:rPr lang="en-US" altLang="en-US" sz="1050" i="1" dirty="0">
                <a:solidFill>
                  <a:schemeClr val="bg1"/>
                </a:solidFill>
              </a:rPr>
              <a:t>Lecture 6: ER, Relational, SQL (V)</a:t>
            </a:r>
            <a:r>
              <a:rPr lang="en-US" altLang="en-US" sz="1050" i="1" baseline="0" dirty="0">
                <a:solidFill>
                  <a:schemeClr val="bg1"/>
                </a:solidFill>
              </a:rPr>
              <a:t>		</a:t>
            </a:r>
            <a:r>
              <a:rPr lang="de-DE" altLang="en-US" sz="1050" i="1" dirty="0">
                <a:solidFill>
                  <a:schemeClr val="bg1"/>
                </a:solidFill>
              </a:rPr>
              <a:t>© Donald F. Ferguson, 2022</a:t>
            </a:r>
            <a:endParaRPr lang="en-US" altLang="en-US" sz="1050" i="1" dirty="0">
              <a:solidFill>
                <a:schemeClr val="bg1"/>
              </a:solidFill>
            </a:endParaRPr>
          </a:p>
        </p:txBody>
      </p:sp>
    </p:spTree>
    <p:extLst>
      <p:ext uri="{BB962C8B-B14F-4D97-AF65-F5344CB8AC3E}">
        <p14:creationId xmlns:p14="http://schemas.microsoft.com/office/powerpoint/2010/main" val="36439398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C15679A9-2D20-1049-84CD-A0D7C913475A}"/>
              </a:ext>
            </a:extLst>
          </p:cNvPr>
          <p:cNvSpPr>
            <a:spLocks noGrp="1"/>
          </p:cNvSpPr>
          <p:nvPr>
            <p:ph idx="1"/>
          </p:nvPr>
        </p:nvSpPr>
        <p:spPr/>
        <p:txBody>
          <a:bodyPr/>
          <a:lstStyle/>
          <a:p>
            <a:r>
              <a:rPr lang="en-US" dirty="0"/>
              <a:t>Switch to notebook.</a:t>
            </a:r>
          </a:p>
        </p:txBody>
      </p:sp>
      <p:sp>
        <p:nvSpPr>
          <p:cNvPr id="3" name="Title 2">
            <a:extLst>
              <a:ext uri="{FF2B5EF4-FFF2-40B4-BE49-F238E27FC236}">
                <a16:creationId xmlns:a16="http://schemas.microsoft.com/office/drawing/2014/main" id="{47DE127D-B7A9-1E40-9B5F-CC79A78515B1}"/>
              </a:ext>
            </a:extLst>
          </p:cNvPr>
          <p:cNvSpPr>
            <a:spLocks noGrp="1"/>
          </p:cNvSpPr>
          <p:nvPr>
            <p:ph type="title"/>
          </p:nvPr>
        </p:nvSpPr>
        <p:spPr/>
        <p:txBody>
          <a:bodyPr/>
          <a:lstStyle/>
          <a:p>
            <a:r>
              <a:rPr lang="en-US" dirty="0"/>
              <a:t>SQL vs Pandas, Cursors</a:t>
            </a:r>
          </a:p>
        </p:txBody>
      </p:sp>
    </p:spTree>
    <p:extLst>
      <p:ext uri="{BB962C8B-B14F-4D97-AF65-F5344CB8AC3E}">
        <p14:creationId xmlns:p14="http://schemas.microsoft.com/office/powerpoint/2010/main" val="9364064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1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4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5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3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3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8.xml><?xml version="1.0" encoding="utf-8"?>
<a:theme xmlns:a="http://schemas.openxmlformats.org/drawingml/2006/main" name="7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ppt/theme/theme9.xml><?xml version="1.0" encoding="utf-8"?>
<a:theme xmlns:a="http://schemas.openxmlformats.org/drawingml/2006/main" name="6_db-5-grey">
  <a:themeElements>
    <a:clrScheme name="">
      <a:dk1>
        <a:srgbClr val="000000"/>
      </a:dk1>
      <a:lt1>
        <a:srgbClr val="CCECFF"/>
      </a:lt1>
      <a:dk2>
        <a:srgbClr val="CC3300"/>
      </a:dk2>
      <a:lt2>
        <a:srgbClr val="666699"/>
      </a:lt2>
      <a:accent1>
        <a:srgbClr val="FFFFFF"/>
      </a:accent1>
      <a:accent2>
        <a:srgbClr val="CCCC00"/>
      </a:accent2>
      <a:accent3>
        <a:srgbClr val="E2F4FF"/>
      </a:accent3>
      <a:accent4>
        <a:srgbClr val="000000"/>
      </a:accent4>
      <a:accent5>
        <a:srgbClr val="FFFFFF"/>
      </a:accent5>
      <a:accent6>
        <a:srgbClr val="B9B900"/>
      </a:accent6>
      <a:hlink>
        <a:srgbClr val="FF9900"/>
      </a:hlink>
      <a:folHlink>
        <a:srgbClr val="FF9933"/>
      </a:folHlink>
    </a:clrScheme>
    <a:fontScheme name="2_db-5-grey">
      <a:majorFont>
        <a:latin typeface="Helvetica"/>
        <a:ea typeface=""/>
        <a:cs typeface=""/>
      </a:majorFont>
      <a:minorFont>
        <a:latin typeface="Helvetica"/>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non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0" i="0" u="none" strike="noStrike" cap="none" normalizeH="0" baseline="0">
            <a:ln>
              <a:noFill/>
            </a:ln>
            <a:solidFill>
              <a:schemeClr val="tx1"/>
            </a:solidFill>
            <a:effectLst/>
            <a:latin typeface="Helvetica" charset="0"/>
          </a:defRPr>
        </a:defPPr>
      </a:lstStyle>
    </a:lnDef>
  </a:objectDefaults>
  <a:extraClrSchemeLst>
    <a:extraClrScheme>
      <a:clrScheme name="2_db-5-grey 1">
        <a:dk1>
          <a:srgbClr val="333333"/>
        </a:dk1>
        <a:lt1>
          <a:srgbClr val="A9BDA9"/>
        </a:lt1>
        <a:dk2>
          <a:srgbClr val="004C2B"/>
        </a:dk2>
        <a:lt2>
          <a:srgbClr val="578963"/>
        </a:lt2>
        <a:accent1>
          <a:srgbClr val="E1B7B7"/>
        </a:accent1>
        <a:accent2>
          <a:srgbClr val="B3E1B3"/>
        </a:accent2>
        <a:accent3>
          <a:srgbClr val="D1DBD1"/>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2">
        <a:dk1>
          <a:srgbClr val="333333"/>
        </a:dk1>
        <a:lt1>
          <a:srgbClr val="FFFFFF"/>
        </a:lt1>
        <a:dk2>
          <a:srgbClr val="004C2B"/>
        </a:dk2>
        <a:lt2>
          <a:srgbClr val="578963"/>
        </a:lt2>
        <a:accent1>
          <a:srgbClr val="E1B7B7"/>
        </a:accent1>
        <a:accent2>
          <a:srgbClr val="B3E1B3"/>
        </a:accent2>
        <a:accent3>
          <a:srgbClr val="FFFFFF"/>
        </a:accent3>
        <a:accent4>
          <a:srgbClr val="2A2A2A"/>
        </a:accent4>
        <a:accent5>
          <a:srgbClr val="EED8D8"/>
        </a:accent5>
        <a:accent6>
          <a:srgbClr val="A2CCA2"/>
        </a:accent6>
        <a:hlink>
          <a:srgbClr val="BDD7E5"/>
        </a:hlink>
        <a:folHlink>
          <a:srgbClr val="D2AAD2"/>
        </a:folHlink>
      </a:clrScheme>
      <a:clrMap bg1="lt1" tx1="dk1" bg2="lt2" tx2="dk2" accent1="accent1" accent2="accent2" accent3="accent3" accent4="accent4" accent5="accent5" accent6="accent6" hlink="hlink" folHlink="folHlink"/>
    </a:extraClrScheme>
    <a:extraClrScheme>
      <a:clrScheme name="2_db-5-grey 3">
        <a:dk1>
          <a:srgbClr val="000000"/>
        </a:dk1>
        <a:lt1>
          <a:srgbClr val="FFFFFF"/>
        </a:lt1>
        <a:dk2>
          <a:srgbClr val="000000"/>
        </a:dk2>
        <a:lt2>
          <a:srgbClr val="393939"/>
        </a:lt2>
        <a:accent1>
          <a:srgbClr val="CBCBCB"/>
        </a:accent1>
        <a:accent2>
          <a:srgbClr val="808080"/>
        </a:accent2>
        <a:accent3>
          <a:srgbClr val="FFFFFF"/>
        </a:accent3>
        <a:accent4>
          <a:srgbClr val="000000"/>
        </a:accent4>
        <a:accent5>
          <a:srgbClr val="E2E2E2"/>
        </a:accent5>
        <a:accent6>
          <a:srgbClr val="737373"/>
        </a:accent6>
        <a:hlink>
          <a:srgbClr val="B2B2B2"/>
        </a:hlink>
        <a:folHlink>
          <a:srgbClr val="EAEAEA"/>
        </a:folHlink>
      </a:clrScheme>
      <a:clrMap bg1="lt1" tx1="dk1" bg2="lt2" tx2="dk2" accent1="accent1" accent2="accent2" accent3="accent3" accent4="accent4" accent5="accent5" accent6="accent6" hlink="hlink" folHlink="folHlink"/>
    </a:extraClrScheme>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DE64AEEDD9B7A4D93545ACBE97D4615" ma:contentTypeVersion="2" ma:contentTypeDescription="Create a new document." ma:contentTypeScope="" ma:versionID="f49002b78e3a4a71b814eef46a983816">
  <xsd:schema xmlns:xsd="http://www.w3.org/2001/XMLSchema" xmlns:xs="http://www.w3.org/2001/XMLSchema" xmlns:p="http://schemas.microsoft.com/office/2006/metadata/properties" xmlns:ns2="http://schemas.microsoft.com/sharepoint/v3/fields" targetNamespace="http://schemas.microsoft.com/office/2006/metadata/properties" ma:root="true" ma:fieldsID="38f6db2dd0d9a0cf6a8dc37be32b365b" ns2:_="">
    <xsd:import namespace="http://schemas.microsoft.com/sharepoint/v3/fields"/>
    <xsd:element name="properties">
      <xsd:complexType>
        <xsd:sequence>
          <xsd:element name="documentManagement">
            <xsd:complexType>
              <xsd:all>
                <xsd:element ref="ns2:_Status" minOccurs="0"/>
                <xsd:element ref="ns2:_Vers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fields" elementFormDefault="qualified">
    <xsd:import namespace="http://schemas.microsoft.com/office/2006/documentManagement/types"/>
    <xsd:import namespace="http://schemas.microsoft.com/office/infopath/2007/PartnerControls"/>
    <xsd:element name="_Status" ma:index="8" nillable="true" ma:displayName="Status" ma:default="Not Started" ma:internalName="_Status">
      <xsd:simpleType>
        <xsd:union memberTypes="dms:Text">
          <xsd:simpleType>
            <xsd:restriction base="dms:Choice">
              <xsd:enumeration value="Not Started"/>
              <xsd:enumeration value="Draft"/>
              <xsd:enumeration value="Reviewed"/>
              <xsd:enumeration value="Scheduled"/>
              <xsd:enumeration value="Published"/>
              <xsd:enumeration value="Final"/>
              <xsd:enumeration value="Expired"/>
            </xsd:restriction>
          </xsd:simpleType>
        </xsd:union>
      </xsd:simpleType>
    </xsd:element>
    <xsd:element name="_Version" ma:index="9" nillable="true" ma:displayName="Version" ma:internalName="_Version">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ma:displayName="Status"/>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Version xmlns="http://schemas.microsoft.com/sharepoint/v3/fields" xsi:nil="true"/>
    <_Status xmlns="http://schemas.microsoft.com/sharepoint/v3/fields">Not Started</_Status>
  </documentManagement>
</p:properties>
</file>

<file path=customXml/itemProps1.xml><?xml version="1.0" encoding="utf-8"?>
<ds:datastoreItem xmlns:ds="http://schemas.openxmlformats.org/officeDocument/2006/customXml" ds:itemID="{E4214858-785C-42F7-BE66-6D0E79395F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fields"/>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7D2A1B0-FF3E-4009-940D-AED0EB70AA20}">
  <ds:schemaRefs>
    <ds:schemaRef ds:uri="http://schemas.microsoft.com/sharepoint/v3/contenttype/forms"/>
  </ds:schemaRefs>
</ds:datastoreItem>
</file>

<file path=customXml/itemProps3.xml><?xml version="1.0" encoding="utf-8"?>
<ds:datastoreItem xmlns:ds="http://schemas.openxmlformats.org/officeDocument/2006/customXml" ds:itemID="{7B6F2769-7194-4217-93D3-3AF3A4742282}">
  <ds:schemaRefs>
    <ds:schemaRef ds:uri="http://schemas.microsoft.com/office/2006/metadata/properties"/>
    <ds:schemaRef ds:uri="http://schemas.microsoft.com/sharepoint/v3/fields"/>
    <ds:schemaRef ds:uri="http://schemas.microsoft.com/office/infopath/2007/PartnerControls"/>
    <ds:schemaRef ds:uri="http://schemas.microsoft.com/office/2006/documentManagement/types"/>
    <ds:schemaRef ds:uri="http://purl.org/dc/dcmitype/"/>
    <ds:schemaRef ds:uri="http://purl.org/dc/terms/"/>
    <ds:schemaRef ds:uri="http://purl.org/dc/elements/1.1/"/>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FNEMasterTemplateForThemePreview.pptx</Template>
  <TotalTime>69379</TotalTime>
  <Words>6732</Words>
  <Application>Microsoft Macintosh PowerPoint</Application>
  <PresentationFormat>On-screen Show (16:9)</PresentationFormat>
  <Paragraphs>599</Paragraphs>
  <Slides>88</Slides>
  <Notes>61</Notes>
  <HiddenSlides>0</HiddenSlides>
  <MMClips>0</MMClips>
  <ScaleCrop>false</ScaleCrop>
  <HeadingPairs>
    <vt:vector size="6" baseType="variant">
      <vt:variant>
        <vt:lpstr>Fonts Used</vt:lpstr>
      </vt:variant>
      <vt:variant>
        <vt:i4>11</vt:i4>
      </vt:variant>
      <vt:variant>
        <vt:lpstr>Theme</vt:lpstr>
      </vt:variant>
      <vt:variant>
        <vt:i4>9</vt:i4>
      </vt:variant>
      <vt:variant>
        <vt:lpstr>Slide Titles</vt:lpstr>
      </vt:variant>
      <vt:variant>
        <vt:i4>88</vt:i4>
      </vt:variant>
    </vt:vector>
  </HeadingPairs>
  <TitlesOfParts>
    <vt:vector size="108" baseType="lpstr">
      <vt:lpstr>Arial</vt:lpstr>
      <vt:lpstr>Calibri</vt:lpstr>
      <vt:lpstr>Calibri Light</vt:lpstr>
      <vt:lpstr>Helvetica</vt:lpstr>
      <vt:lpstr>Monotype Sorts</vt:lpstr>
      <vt:lpstr>Museo For Dell</vt:lpstr>
      <vt:lpstr>Museo Sans For Dell</vt:lpstr>
      <vt:lpstr>Tahoma</vt:lpstr>
      <vt:lpstr>Times New Roman</vt:lpstr>
      <vt:lpstr>Webdings</vt:lpstr>
      <vt:lpstr>Wingdings</vt:lpstr>
      <vt:lpstr>Office Theme</vt:lpstr>
      <vt:lpstr>1_Office Theme</vt:lpstr>
      <vt:lpstr>4_db-5-grey</vt:lpstr>
      <vt:lpstr>5_db-5-grey</vt:lpstr>
      <vt:lpstr>2_Office Theme</vt:lpstr>
      <vt:lpstr>3_db-5-grey</vt:lpstr>
      <vt:lpstr>3_Office Theme</vt:lpstr>
      <vt:lpstr>7_db-5-grey</vt:lpstr>
      <vt:lpstr>6_db-5-grey</vt:lpstr>
      <vt:lpstr>PowerPoint Presentation</vt:lpstr>
      <vt:lpstr>PowerPoint Presentation</vt:lpstr>
      <vt:lpstr>Contents</vt:lpstr>
      <vt:lpstr>PowerPoint Presentation</vt:lpstr>
      <vt:lpstr>Last Night’s Recitation</vt:lpstr>
      <vt:lpstr>PowerPoint Presentation</vt:lpstr>
      <vt:lpstr>Web Application Architecture</vt:lpstr>
      <vt:lpstr>REST</vt:lpstr>
      <vt:lpstr>SQL vs Pandas, Cursors</vt:lpstr>
      <vt:lpstr>PowerPoint Presentation</vt:lpstr>
      <vt:lpstr>Codd’s 12 Rules</vt:lpstr>
      <vt:lpstr>Codd’s 12 Rules</vt:lpstr>
      <vt:lpstr>Applications, View Updates</vt:lpstr>
      <vt:lpstr>PowerPoint Presentation</vt:lpstr>
      <vt:lpstr>Integrity Constraints</vt:lpstr>
      <vt:lpstr> Constraints on a Single Relation </vt:lpstr>
      <vt:lpstr>Not Null Constraints </vt:lpstr>
      <vt:lpstr>Unique Constraints </vt:lpstr>
      <vt:lpstr>The check clause</vt:lpstr>
      <vt:lpstr>Referential Integrity</vt:lpstr>
      <vt:lpstr>Referential Integrity (Cont.)</vt:lpstr>
      <vt:lpstr>Cascading Actions in Referential Integrity</vt:lpstr>
      <vt:lpstr>Integrity Constraint Violation During Transactions</vt:lpstr>
      <vt:lpstr>Complex Check Conditions</vt:lpstr>
      <vt:lpstr>Assertions</vt:lpstr>
      <vt:lpstr>Built-in Data Types in SQL </vt:lpstr>
      <vt:lpstr>Large-Object Types</vt:lpstr>
      <vt:lpstr>User-Defined Types</vt:lpstr>
      <vt:lpstr>Domains</vt:lpstr>
      <vt:lpstr>PowerPoint Presentation</vt:lpstr>
      <vt:lpstr>Index Creation</vt:lpstr>
      <vt:lpstr>Index Creation Example</vt:lpstr>
      <vt:lpstr>Let’s Practice</vt:lpstr>
      <vt:lpstr>PowerPoint Presentation</vt:lpstr>
      <vt:lpstr>PowerPoint Presentation</vt:lpstr>
      <vt:lpstr>Functions and Procedures</vt:lpstr>
      <vt:lpstr>Language Constructs for Procedures &amp; Functions</vt:lpstr>
      <vt:lpstr>(Core) Language Constructs (Cont.)</vt:lpstr>
      <vt:lpstr>(Core) Language Constructs – if-then-else</vt:lpstr>
      <vt:lpstr>PowerPoint Presentation</vt:lpstr>
      <vt:lpstr>Declaring SQL Functions</vt:lpstr>
      <vt:lpstr>Table Functions</vt:lpstr>
      <vt:lpstr>PowerPoint Presentation</vt:lpstr>
      <vt:lpstr>SQL Procedures</vt:lpstr>
      <vt:lpstr>SQL Procedures (Cont.)</vt:lpstr>
      <vt:lpstr>PowerPoint Presentation</vt:lpstr>
      <vt:lpstr>Triggers</vt:lpstr>
      <vt:lpstr>Triggering Events and Actions in SQL</vt:lpstr>
      <vt:lpstr>Trigger to Maintain credits_earned value</vt:lpstr>
      <vt:lpstr>Statement Level Triggers</vt:lpstr>
      <vt:lpstr>When Not To Use Triggers</vt:lpstr>
      <vt:lpstr>When Not To Use Triggers (Cont.)</vt:lpstr>
      <vt:lpstr>PowerPoint Presentation</vt:lpstr>
      <vt:lpstr>Comparison</vt:lpstr>
      <vt:lpstr>Comparison – Some Details</vt:lpstr>
      <vt:lpstr>PowerPoint Presentation</vt:lpstr>
      <vt:lpstr>Security Concepts (Terms from Wikipedia)</vt:lpstr>
      <vt:lpstr>Authorization</vt:lpstr>
      <vt:lpstr>Authorization (Cont.)</vt:lpstr>
      <vt:lpstr>Authorization Specification in SQL</vt:lpstr>
      <vt:lpstr>Privileges in SQL</vt:lpstr>
      <vt:lpstr>Revoking Authorization in SQL</vt:lpstr>
      <vt:lpstr>Roles</vt:lpstr>
      <vt:lpstr>Roles Example</vt:lpstr>
      <vt:lpstr>Authorization on Views</vt:lpstr>
      <vt:lpstr>Other Authorization Features</vt:lpstr>
      <vt:lpstr>PowerPoint Presentation</vt:lpstr>
      <vt:lpstr>Weak Entity Sets</vt:lpstr>
      <vt:lpstr>Weak Entity Sets (Cont.)</vt:lpstr>
      <vt:lpstr>Weak Entity Sets (Cont.)</vt:lpstr>
      <vt:lpstr>Expressing Weak Entity Sets</vt:lpstr>
      <vt:lpstr>PowerPoint Presentation</vt:lpstr>
      <vt:lpstr>Redundant Attributes</vt:lpstr>
      <vt:lpstr>Design Alternatives</vt:lpstr>
      <vt:lpstr>Aggregation</vt:lpstr>
      <vt:lpstr>Aggregation (Cont.)</vt:lpstr>
      <vt:lpstr>Aggregation (Cont.)</vt:lpstr>
      <vt:lpstr>Reduction to Relational Schemas</vt:lpstr>
      <vt:lpstr>Specialization</vt:lpstr>
      <vt:lpstr>Specialization Example</vt:lpstr>
      <vt:lpstr>PowerPoint Presentation</vt:lpstr>
      <vt:lpstr>PowerPoint Presentation</vt:lpstr>
      <vt:lpstr>PowerPoint Presentation</vt:lpstr>
      <vt:lpstr>PowerPoint Presentation</vt:lpstr>
      <vt:lpstr>PowerPoint Presentation</vt:lpstr>
      <vt:lpstr>PowerPoint Presentation</vt:lpstr>
      <vt:lpstr>ER vs. UML Class Diagrams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FileNewTemplate</dc:title>
  <dc:creator>Diana</dc:creator>
  <cp:lastModifiedBy>Donald Ferguson</cp:lastModifiedBy>
  <cp:revision>600</cp:revision>
  <cp:lastPrinted>2021-09-23T10:10:07Z</cp:lastPrinted>
  <dcterms:created xsi:type="dcterms:W3CDTF">2010-04-12T23:12:02Z</dcterms:created>
  <dcterms:modified xsi:type="dcterms:W3CDTF">2022-02-25T16:57:35Z</dcterms:modified>
  <cp:contentStatus>Draft</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0x0101000DE64AEEDD9B7A4D93545ACBE97D4615</vt:lpwstr>
  </property>
</Properties>
</file>